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Lst>
  <p:notesMasterIdLst>
    <p:notesMasterId r:id="rId24"/>
  </p:notesMasterIdLst>
  <p:sldIdLst>
    <p:sldId id="256" r:id="rId5"/>
    <p:sldId id="265" r:id="rId6"/>
    <p:sldId id="267" r:id="rId7"/>
    <p:sldId id="266" r:id="rId8"/>
    <p:sldId id="262" r:id="rId9"/>
    <p:sldId id="271" r:id="rId10"/>
    <p:sldId id="263" r:id="rId11"/>
    <p:sldId id="284" r:id="rId12"/>
    <p:sldId id="280" r:id="rId13"/>
    <p:sldId id="281" r:id="rId14"/>
    <p:sldId id="283" r:id="rId15"/>
    <p:sldId id="272" r:id="rId16"/>
    <p:sldId id="273" r:id="rId17"/>
    <p:sldId id="277" r:id="rId18"/>
    <p:sldId id="278" r:id="rId19"/>
    <p:sldId id="270" r:id="rId20"/>
    <p:sldId id="275" r:id="rId21"/>
    <p:sldId id="282" r:id="rId22"/>
    <p:sldId id="276" r:id="rId23"/>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578">
          <p15:clr>
            <a:srgbClr val="A4A3A4"/>
          </p15:clr>
        </p15:guide>
        <p15:guide id="2" orient="horz" pos="1706">
          <p15:clr>
            <a:srgbClr val="A4A3A4"/>
          </p15:clr>
        </p15:guide>
        <p15:guide id="3" orient="horz" pos="2840">
          <p15:clr>
            <a:srgbClr val="A4A3A4"/>
          </p15:clr>
        </p15:guide>
        <p15:guide id="4" orient="horz" pos="3884">
          <p15:clr>
            <a:srgbClr val="A4A3A4"/>
          </p15:clr>
        </p15:guide>
        <p15:guide id="5" pos="208">
          <p15:clr>
            <a:srgbClr val="A4A3A4"/>
          </p15:clr>
        </p15:guide>
        <p15:guide id="6" pos="2018">
          <p15:clr>
            <a:srgbClr val="A4A3A4"/>
          </p15:clr>
        </p15:guide>
        <p15:guide id="7" pos="5556">
          <p15:clr>
            <a:srgbClr val="A4A3A4"/>
          </p15:clr>
        </p15:guide>
        <p15:guide id="8" pos="374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lavo 2010" initials="s2"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D1DD"/>
    <a:srgbClr val="B4F4BA"/>
    <a:srgbClr val="E5F5F7"/>
    <a:srgbClr val="F2EFF2"/>
    <a:srgbClr val="73FB79"/>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6CA321-59AF-814B-A0A6-696B9B5FC40C}" v="41" dt="2024-07-28T09:36:33.3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99"/>
    <p:restoredTop sz="78639"/>
  </p:normalViewPr>
  <p:slideViewPr>
    <p:cSldViewPr snapToGrid="0">
      <p:cViewPr>
        <p:scale>
          <a:sx n="94" d="100"/>
          <a:sy n="94" d="100"/>
        </p:scale>
        <p:origin x="2040" y="304"/>
      </p:cViewPr>
      <p:guideLst>
        <p:guide orient="horz" pos="578"/>
        <p:guide orient="horz" pos="1706"/>
        <p:guide orient="horz" pos="2840"/>
        <p:guide orient="horz" pos="3884"/>
        <p:guide pos="208"/>
        <p:guide pos="2018"/>
        <p:guide pos="5556"/>
        <p:guide pos="37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4C8C5BD5-1ECA-447F-84A4-BA41C472C76D}" type="datetimeFigureOut">
              <a:rPr lang="en-GB" smtClean="0"/>
              <a:pPr/>
              <a:t>29/07/2024</a:t>
            </a:fld>
            <a:endParaRPr lang="en-GB"/>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81622148-1EF6-4888-8181-BA18146EAFF4}" type="slidenum">
              <a:rPr lang="en-GB" smtClean="0"/>
              <a:pPr/>
              <a:t>‹#›</a:t>
            </a:fld>
            <a:endParaRPr lang="en-GB"/>
          </a:p>
        </p:txBody>
      </p:sp>
    </p:spTree>
    <p:extLst>
      <p:ext uri="{BB962C8B-B14F-4D97-AF65-F5344CB8AC3E}">
        <p14:creationId xmlns:p14="http://schemas.microsoft.com/office/powerpoint/2010/main" val="966505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wikipedia.org/wiki/Angelo_Monticelli"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Angelo_Monticell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n.wikipedia.org/wiki/Angelo_Monticelli"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n.wikipedia.org/wiki/Angelo_Monticelli"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54595D"/>
                </a:solidFill>
                <a:effectLst/>
                <a:highlight>
                  <a:srgbClr val="F8F9FA"/>
                </a:highlight>
                <a:latin typeface="Arial" panose="020B0604020202020204" pitchFamily="34" charset="0"/>
              </a:rPr>
              <a:t>An interpretation of the Shield of Achilles design described in Book 18 of the Iliad, by </a:t>
            </a:r>
            <a:r>
              <a:rPr lang="en-GB" b="0" i="0" u="none" strike="noStrike" dirty="0">
                <a:effectLst/>
                <a:latin typeface="Arial" panose="020B0604020202020204" pitchFamily="34" charset="0"/>
                <a:hlinkClick r:id="rId3" tooltip="en:Angelo Monticelli"/>
              </a:rPr>
              <a:t>Angelo Monticelli</a:t>
            </a:r>
            <a:r>
              <a:rPr lang="en-GB" b="0" i="0" u="none" strike="noStrike" dirty="0">
                <a:solidFill>
                  <a:srgbClr val="54595D"/>
                </a:solidFill>
                <a:effectLst/>
                <a:highlight>
                  <a:srgbClr val="F8F9FA"/>
                </a:highlight>
                <a:latin typeface="Arial" panose="020B0604020202020204" pitchFamily="34" charset="0"/>
              </a:rPr>
              <a:t> (1778-1837)</a:t>
            </a:r>
            <a:endParaRPr lang="en-GB" dirty="0"/>
          </a:p>
        </p:txBody>
      </p:sp>
      <p:sp>
        <p:nvSpPr>
          <p:cNvPr id="4" name="Slide Number Placeholder 3"/>
          <p:cNvSpPr>
            <a:spLocks noGrp="1"/>
          </p:cNvSpPr>
          <p:nvPr>
            <p:ph type="sldNum" sz="quarter" idx="10"/>
          </p:nvPr>
        </p:nvSpPr>
        <p:spPr/>
        <p:txBody>
          <a:bodyPr/>
          <a:lstStyle/>
          <a:p>
            <a:fld id="{81622148-1EF6-4888-8181-BA18146EAFF4}" type="slidenum">
              <a:rPr lang="en-GB" smtClean="0"/>
              <a:pPr/>
              <a:t>1</a:t>
            </a:fld>
            <a:endParaRPr lang="en-GB"/>
          </a:p>
        </p:txBody>
      </p:sp>
    </p:spTree>
    <p:extLst>
      <p:ext uri="{BB962C8B-B14F-4D97-AF65-F5344CB8AC3E}">
        <p14:creationId xmlns:p14="http://schemas.microsoft.com/office/powerpoint/2010/main" val="4289591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22148-1EF6-4888-8181-BA18146EAFF4}" type="slidenum">
              <a:rPr lang="en-GB" smtClean="0"/>
              <a:pPr/>
              <a:t>2</a:t>
            </a:fld>
            <a:endParaRPr lang="en-GB"/>
          </a:p>
        </p:txBody>
      </p:sp>
    </p:spTree>
    <p:extLst>
      <p:ext uri="{BB962C8B-B14F-4D97-AF65-F5344CB8AC3E}">
        <p14:creationId xmlns:p14="http://schemas.microsoft.com/office/powerpoint/2010/main" val="3119778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22148-1EF6-4888-8181-BA18146EAFF4}" type="slidenum">
              <a:rPr lang="en-GB" smtClean="0"/>
              <a:pPr/>
              <a:t>3</a:t>
            </a:fld>
            <a:endParaRPr lang="en-GB"/>
          </a:p>
        </p:txBody>
      </p:sp>
    </p:spTree>
    <p:extLst>
      <p:ext uri="{BB962C8B-B14F-4D97-AF65-F5344CB8AC3E}">
        <p14:creationId xmlns:p14="http://schemas.microsoft.com/office/powerpoint/2010/main" val="2978884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22148-1EF6-4888-8181-BA18146EAFF4}" type="slidenum">
              <a:rPr lang="en-GB" smtClean="0"/>
              <a:pPr/>
              <a:t>4</a:t>
            </a:fld>
            <a:endParaRPr lang="en-GB"/>
          </a:p>
        </p:txBody>
      </p:sp>
    </p:spTree>
    <p:extLst>
      <p:ext uri="{BB962C8B-B14F-4D97-AF65-F5344CB8AC3E}">
        <p14:creationId xmlns:p14="http://schemas.microsoft.com/office/powerpoint/2010/main" val="4262488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54595D"/>
                </a:solidFill>
                <a:effectLst/>
                <a:highlight>
                  <a:srgbClr val="F8F9FA"/>
                </a:highlight>
                <a:latin typeface="Arial" panose="020B0604020202020204" pitchFamily="34" charset="0"/>
              </a:rPr>
              <a:t>An interpretation of the Shield of Achilles design described in Book 18 of the Iliad, by </a:t>
            </a:r>
            <a:r>
              <a:rPr lang="en-GB" b="0" i="0" u="none" strike="noStrike" dirty="0">
                <a:effectLst/>
                <a:latin typeface="Arial" panose="020B0604020202020204" pitchFamily="34" charset="0"/>
                <a:hlinkClick r:id="rId3" tooltip="en:Angelo Monticelli"/>
              </a:rPr>
              <a:t>Angelo Monticelli</a:t>
            </a:r>
            <a:r>
              <a:rPr lang="en-GB" b="0" i="0" u="none" strike="noStrike" dirty="0">
                <a:solidFill>
                  <a:srgbClr val="54595D"/>
                </a:solidFill>
                <a:effectLst/>
                <a:highlight>
                  <a:srgbClr val="F8F9FA"/>
                </a:highlight>
                <a:latin typeface="Arial" panose="020B0604020202020204" pitchFamily="34" charset="0"/>
              </a:rPr>
              <a:t> (1778-1837)</a:t>
            </a:r>
            <a:endParaRPr lang="en-GB" dirty="0"/>
          </a:p>
        </p:txBody>
      </p:sp>
      <p:sp>
        <p:nvSpPr>
          <p:cNvPr id="4" name="Slide Number Placeholder 3"/>
          <p:cNvSpPr>
            <a:spLocks noGrp="1"/>
          </p:cNvSpPr>
          <p:nvPr>
            <p:ph type="sldNum" sz="quarter" idx="10"/>
          </p:nvPr>
        </p:nvSpPr>
        <p:spPr/>
        <p:txBody>
          <a:bodyPr/>
          <a:lstStyle/>
          <a:p>
            <a:fld id="{81622148-1EF6-4888-8181-BA18146EAFF4}" type="slidenum">
              <a:rPr lang="en-GB" smtClean="0"/>
              <a:pPr/>
              <a:t>5</a:t>
            </a:fld>
            <a:endParaRPr lang="en-GB"/>
          </a:p>
        </p:txBody>
      </p:sp>
    </p:spTree>
    <p:extLst>
      <p:ext uri="{BB962C8B-B14F-4D97-AF65-F5344CB8AC3E}">
        <p14:creationId xmlns:p14="http://schemas.microsoft.com/office/powerpoint/2010/main" val="373529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54595D"/>
                </a:solidFill>
                <a:effectLst/>
                <a:highlight>
                  <a:srgbClr val="F8F9FA"/>
                </a:highlight>
                <a:latin typeface="Arial" panose="020B0604020202020204" pitchFamily="34" charset="0"/>
              </a:rPr>
              <a:t>An interpretation of the Shield of Achilles design described in Book 18 of the Iliad, by </a:t>
            </a:r>
            <a:r>
              <a:rPr lang="en-GB" b="0" i="0" u="none" strike="noStrike" dirty="0">
                <a:effectLst/>
                <a:latin typeface="Arial" panose="020B0604020202020204" pitchFamily="34" charset="0"/>
                <a:hlinkClick r:id="rId3" tooltip="en:Angelo Monticelli"/>
              </a:rPr>
              <a:t>Angelo Monticelli</a:t>
            </a:r>
            <a:r>
              <a:rPr lang="en-GB" b="0" i="0" u="none" strike="noStrike" dirty="0">
                <a:solidFill>
                  <a:srgbClr val="54595D"/>
                </a:solidFill>
                <a:effectLst/>
                <a:highlight>
                  <a:srgbClr val="F8F9FA"/>
                </a:highlight>
                <a:latin typeface="Arial" panose="020B0604020202020204" pitchFamily="34" charset="0"/>
              </a:rPr>
              <a:t> (1778-1837)</a:t>
            </a:r>
            <a:endParaRPr lang="en-GB" dirty="0"/>
          </a:p>
        </p:txBody>
      </p:sp>
      <p:sp>
        <p:nvSpPr>
          <p:cNvPr id="4" name="Slide Number Placeholder 3"/>
          <p:cNvSpPr>
            <a:spLocks noGrp="1"/>
          </p:cNvSpPr>
          <p:nvPr>
            <p:ph type="sldNum" sz="quarter" idx="10"/>
          </p:nvPr>
        </p:nvSpPr>
        <p:spPr/>
        <p:txBody>
          <a:bodyPr/>
          <a:lstStyle/>
          <a:p>
            <a:fld id="{81622148-1EF6-4888-8181-BA18146EAFF4}" type="slidenum">
              <a:rPr lang="en-GB" smtClean="0"/>
              <a:pPr/>
              <a:t>7</a:t>
            </a:fld>
            <a:endParaRPr lang="en-GB"/>
          </a:p>
        </p:txBody>
      </p:sp>
    </p:spTree>
    <p:extLst>
      <p:ext uri="{BB962C8B-B14F-4D97-AF65-F5344CB8AC3E}">
        <p14:creationId xmlns:p14="http://schemas.microsoft.com/office/powerpoint/2010/main" val="1702054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22148-1EF6-4888-8181-BA18146EAFF4}" type="slidenum">
              <a:rPr lang="en-GB" smtClean="0"/>
              <a:pPr/>
              <a:t>8</a:t>
            </a:fld>
            <a:endParaRPr lang="en-GB"/>
          </a:p>
        </p:txBody>
      </p:sp>
    </p:spTree>
    <p:extLst>
      <p:ext uri="{BB962C8B-B14F-4D97-AF65-F5344CB8AC3E}">
        <p14:creationId xmlns:p14="http://schemas.microsoft.com/office/powerpoint/2010/main" val="3988594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22148-1EF6-4888-8181-BA18146EAFF4}" type="slidenum">
              <a:rPr lang="en-GB" smtClean="0"/>
              <a:pPr/>
              <a:t>10</a:t>
            </a:fld>
            <a:endParaRPr lang="en-GB"/>
          </a:p>
        </p:txBody>
      </p:sp>
    </p:spTree>
    <p:extLst>
      <p:ext uri="{BB962C8B-B14F-4D97-AF65-F5344CB8AC3E}">
        <p14:creationId xmlns:p14="http://schemas.microsoft.com/office/powerpoint/2010/main" val="2607050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22148-1EF6-4888-8181-BA18146EAFF4}" type="slidenum">
              <a:rPr lang="en-GB" smtClean="0"/>
              <a:pPr/>
              <a:t>11</a:t>
            </a:fld>
            <a:endParaRPr lang="en-GB"/>
          </a:p>
        </p:txBody>
      </p:sp>
    </p:spTree>
    <p:extLst>
      <p:ext uri="{BB962C8B-B14F-4D97-AF65-F5344CB8AC3E}">
        <p14:creationId xmlns:p14="http://schemas.microsoft.com/office/powerpoint/2010/main" val="2629907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22148-1EF6-4888-8181-BA18146EAFF4}" type="slidenum">
              <a:rPr lang="en-GB" smtClean="0"/>
              <a:pPr/>
              <a:t>14</a:t>
            </a:fld>
            <a:endParaRPr lang="en-GB"/>
          </a:p>
        </p:txBody>
      </p:sp>
    </p:spTree>
    <p:extLst>
      <p:ext uri="{BB962C8B-B14F-4D97-AF65-F5344CB8AC3E}">
        <p14:creationId xmlns:p14="http://schemas.microsoft.com/office/powerpoint/2010/main" val="1728891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54595D"/>
                </a:solidFill>
                <a:effectLst/>
                <a:highlight>
                  <a:srgbClr val="F8F9FA"/>
                </a:highlight>
                <a:latin typeface="Arial" panose="020B0604020202020204" pitchFamily="34" charset="0"/>
              </a:rPr>
              <a:t>An interpretation of the Shield of Achilles design described in Book 18 of the Iliad, by </a:t>
            </a:r>
            <a:r>
              <a:rPr lang="en-GB" b="0" i="0" u="none" strike="noStrike" dirty="0">
                <a:effectLst/>
                <a:latin typeface="Arial" panose="020B0604020202020204" pitchFamily="34" charset="0"/>
                <a:hlinkClick r:id="rId3" tooltip="en:Angelo Monticelli"/>
              </a:rPr>
              <a:t>Angelo Monticelli</a:t>
            </a:r>
            <a:r>
              <a:rPr lang="en-GB" b="0" i="0" u="none" strike="noStrike" dirty="0">
                <a:solidFill>
                  <a:srgbClr val="54595D"/>
                </a:solidFill>
                <a:effectLst/>
                <a:highlight>
                  <a:srgbClr val="F8F9FA"/>
                </a:highlight>
                <a:latin typeface="Arial" panose="020B0604020202020204" pitchFamily="34" charset="0"/>
              </a:rPr>
              <a:t> (1778-1837)</a:t>
            </a:r>
            <a:endParaRPr lang="en-GB" dirty="0"/>
          </a:p>
        </p:txBody>
      </p:sp>
      <p:sp>
        <p:nvSpPr>
          <p:cNvPr id="4" name="Slide Number Placeholder 3"/>
          <p:cNvSpPr>
            <a:spLocks noGrp="1"/>
          </p:cNvSpPr>
          <p:nvPr>
            <p:ph type="sldNum" sz="quarter" idx="10"/>
          </p:nvPr>
        </p:nvSpPr>
        <p:spPr/>
        <p:txBody>
          <a:bodyPr/>
          <a:lstStyle/>
          <a:p>
            <a:fld id="{81622148-1EF6-4888-8181-BA18146EAFF4}" type="slidenum">
              <a:rPr lang="en-GB" smtClean="0"/>
              <a:pPr/>
              <a:t>16</a:t>
            </a:fld>
            <a:endParaRPr lang="en-GB"/>
          </a:p>
        </p:txBody>
      </p:sp>
    </p:spTree>
    <p:extLst>
      <p:ext uri="{BB962C8B-B14F-4D97-AF65-F5344CB8AC3E}">
        <p14:creationId xmlns:p14="http://schemas.microsoft.com/office/powerpoint/2010/main" val="2105830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22148-1EF6-4888-8181-BA18146EAFF4}" type="slidenum">
              <a:rPr lang="en-GB" smtClean="0"/>
              <a:pPr/>
              <a:t>17</a:t>
            </a:fld>
            <a:endParaRPr lang="en-GB"/>
          </a:p>
        </p:txBody>
      </p:sp>
    </p:spTree>
    <p:extLst>
      <p:ext uri="{BB962C8B-B14F-4D97-AF65-F5344CB8AC3E}">
        <p14:creationId xmlns:p14="http://schemas.microsoft.com/office/powerpoint/2010/main" val="641207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22148-1EF6-4888-8181-BA18146EAFF4}" type="slidenum">
              <a:rPr lang="en-GB" smtClean="0"/>
              <a:pPr/>
              <a:t>18</a:t>
            </a:fld>
            <a:endParaRPr lang="en-GB"/>
          </a:p>
        </p:txBody>
      </p:sp>
    </p:spTree>
    <p:extLst>
      <p:ext uri="{BB962C8B-B14F-4D97-AF65-F5344CB8AC3E}">
        <p14:creationId xmlns:p14="http://schemas.microsoft.com/office/powerpoint/2010/main" val="3360627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22148-1EF6-4888-8181-BA18146EAFF4}" type="slidenum">
              <a:rPr lang="en-GB" smtClean="0"/>
              <a:pPr/>
              <a:t>19</a:t>
            </a:fld>
            <a:endParaRPr lang="en-GB"/>
          </a:p>
        </p:txBody>
      </p:sp>
    </p:spTree>
    <p:extLst>
      <p:ext uri="{BB962C8B-B14F-4D97-AF65-F5344CB8AC3E}">
        <p14:creationId xmlns:p14="http://schemas.microsoft.com/office/powerpoint/2010/main" val="19780575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9" descr="Pink1024"/>
          <p:cNvPicPr>
            <a:picLocks noChangeAspect="1" noChangeArrowheads="1"/>
          </p:cNvPicPr>
          <p:nvPr userDrawn="1"/>
        </p:nvPicPr>
        <p:blipFill>
          <a:blip r:embed="rId2" cstate="print"/>
          <a:srcRect/>
          <a:stretch>
            <a:fillRect/>
          </a:stretch>
        </p:blipFill>
        <p:spPr bwMode="auto">
          <a:xfrm>
            <a:off x="0" y="0"/>
            <a:ext cx="9144000" cy="1295400"/>
          </a:xfrm>
          <a:prstGeom prst="rect">
            <a:avLst/>
          </a:prstGeom>
          <a:noFill/>
          <a:ln w="9525">
            <a:noFill/>
            <a:miter lim="800000"/>
            <a:headEnd/>
            <a:tailEnd/>
          </a:ln>
        </p:spPr>
      </p:pic>
      <p:sp>
        <p:nvSpPr>
          <p:cNvPr id="4098" name="Rectangle 2"/>
          <p:cNvSpPr>
            <a:spLocks noGrp="1" noChangeArrowheads="1"/>
          </p:cNvSpPr>
          <p:nvPr>
            <p:ph type="ctrTitle"/>
          </p:nvPr>
        </p:nvSpPr>
        <p:spPr>
          <a:xfrm>
            <a:off x="323850" y="1484313"/>
            <a:ext cx="8496300" cy="1368425"/>
          </a:xfrm>
        </p:spPr>
        <p:txBody>
          <a:bodyPr/>
          <a:lstStyle>
            <a:lvl1pPr>
              <a:defRPr/>
            </a:lvl1pPr>
          </a:lstStyle>
          <a:p>
            <a:pPr lvl="0"/>
            <a:r>
              <a:rPr lang="en-US" altLang="en-US" noProof="0"/>
              <a:t>Click to edit Master title style</a:t>
            </a:r>
          </a:p>
        </p:txBody>
      </p:sp>
      <p:sp>
        <p:nvSpPr>
          <p:cNvPr id="4099" name="Rectangle 3"/>
          <p:cNvSpPr>
            <a:spLocks noGrp="1" noChangeArrowheads="1"/>
          </p:cNvSpPr>
          <p:nvPr>
            <p:ph type="subTitle" idx="1"/>
          </p:nvPr>
        </p:nvSpPr>
        <p:spPr>
          <a:xfrm>
            <a:off x="323850" y="3068638"/>
            <a:ext cx="8496300" cy="3097212"/>
          </a:xfrm>
        </p:spPr>
        <p:txBody>
          <a:bodyPr/>
          <a:lstStyle>
            <a:lvl1pPr marL="0" indent="0">
              <a:buFontTx/>
              <a:buNone/>
              <a:defRPr/>
            </a:lvl1pPr>
          </a:lstStyle>
          <a:p>
            <a:pPr lvl="0"/>
            <a:r>
              <a:rPr lang="en-US" altLang="en-US" noProof="0"/>
              <a:t>Click to edit Master subtitle style</a:t>
            </a:r>
          </a:p>
        </p:txBody>
      </p:sp>
      <p:sp>
        <p:nvSpPr>
          <p:cNvPr id="5" name="Rectangle 9"/>
          <p:cNvSpPr>
            <a:spLocks noGrp="1" noChangeArrowheads="1"/>
          </p:cNvSpPr>
          <p:nvPr>
            <p:ph type="ftr" sz="quarter" idx="10"/>
          </p:nvPr>
        </p:nvSpPr>
        <p:spPr bwMode="auto">
          <a:xfrm>
            <a:off x="323850" y="6245225"/>
            <a:ext cx="84963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400"/>
            </a:lvl1pPr>
          </a:lstStyle>
          <a:p>
            <a:pPr>
              <a:defRPr/>
            </a:pPr>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B0B7A185-6B31-4620-BE97-CB1419323BC8}"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9A4A0986-3813-481F-95A6-2B0BBAA2B4EF}"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30200" y="2708275"/>
            <a:ext cx="4168775" cy="3457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1375" y="2708275"/>
            <a:ext cx="4168775" cy="3457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0502FC87-8673-4351-BB98-402D21D58F5C}"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8963B8E4-C9AE-4CD8-9A7C-BED25B3AE191}"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pPr>
              <a:defRPr/>
            </a:pPr>
            <a:fld id="{02508FB9-51E3-4FB0-BD30-7B9154B952C4}"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0838F6F8-73F6-4A87-954A-1E6C34AC83E3}"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270C3FC4-32C4-42AF-886D-2C0F63204CC6}"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8E7A70D-4B0F-4AE4-A499-2B64D346BDA4}"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B1008D41-0A08-4203-B8A0-4F3E447C79B2}"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908050"/>
            <a:ext cx="2122487" cy="52578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30200" y="908050"/>
            <a:ext cx="6215063"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17F4C868-839B-4056-8AB1-021EB8E99DC3}"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30200" y="908050"/>
            <a:ext cx="8489950" cy="12969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330200" y="2708275"/>
            <a:ext cx="8489950" cy="3457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3078" name="Rectangle 6"/>
          <p:cNvSpPr>
            <a:spLocks noGrp="1" noChangeArrowheads="1"/>
          </p:cNvSpPr>
          <p:nvPr>
            <p:ph type="sldNum" sz="quarter" idx="4"/>
          </p:nvPr>
        </p:nvSpPr>
        <p:spPr bwMode="auto">
          <a:xfrm>
            <a:off x="7812088" y="6337300"/>
            <a:ext cx="1008062"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CA23B89E-E39C-484C-8A09-407DCAADA52E}" type="slidenum">
              <a:rPr lang="en-US" altLang="en-US"/>
              <a:pPr>
                <a:defRPr/>
              </a:pPr>
              <a:t>‹#›</a:t>
            </a:fld>
            <a:endParaRPr lang="en-US" altLang="en-US"/>
          </a:p>
        </p:txBody>
      </p:sp>
      <p:pic>
        <p:nvPicPr>
          <p:cNvPr id="1029" name="Picture 19" descr="Pink90"/>
          <p:cNvPicPr>
            <a:picLocks noChangeAspect="1" noChangeArrowheads="1"/>
          </p:cNvPicPr>
          <p:nvPr userDrawn="1"/>
        </p:nvPicPr>
        <p:blipFill>
          <a:blip r:embed="rId13" cstate="print"/>
          <a:srcRect/>
          <a:stretch>
            <a:fillRect/>
          </a:stretch>
        </p:blipFill>
        <p:spPr bwMode="auto">
          <a:xfrm>
            <a:off x="0" y="0"/>
            <a:ext cx="9144000" cy="5143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2"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Arial" charset="0"/>
        </a:defRPr>
      </a:lvl2pPr>
      <a:lvl3pPr algn="l" rtl="0" eaLnBrk="0" fontAlgn="base" hangingPunct="0">
        <a:spcBef>
          <a:spcPct val="0"/>
        </a:spcBef>
        <a:spcAft>
          <a:spcPct val="0"/>
        </a:spcAft>
        <a:defRPr sz="3000" b="1">
          <a:solidFill>
            <a:schemeClr val="tx2"/>
          </a:solidFill>
          <a:latin typeface="Arial" charset="0"/>
        </a:defRPr>
      </a:lvl3pPr>
      <a:lvl4pPr algn="l" rtl="0" eaLnBrk="0" fontAlgn="base" hangingPunct="0">
        <a:spcBef>
          <a:spcPct val="0"/>
        </a:spcBef>
        <a:spcAft>
          <a:spcPct val="0"/>
        </a:spcAft>
        <a:defRPr sz="3000" b="1">
          <a:solidFill>
            <a:schemeClr val="tx2"/>
          </a:solidFill>
          <a:latin typeface="Arial" charset="0"/>
        </a:defRPr>
      </a:lvl4pPr>
      <a:lvl5pPr algn="l" rtl="0" eaLnBrk="0" fontAlgn="base" hangingPunct="0">
        <a:spcBef>
          <a:spcPct val="0"/>
        </a:spcBef>
        <a:spcAft>
          <a:spcPct val="0"/>
        </a:spcAft>
        <a:defRPr sz="3000" b="1">
          <a:solidFill>
            <a:schemeClr val="tx2"/>
          </a:solidFill>
          <a:latin typeface="Arial" charset="0"/>
        </a:defRPr>
      </a:lvl5pPr>
      <a:lvl6pPr marL="457200" algn="l" rtl="0" fontAlgn="base">
        <a:spcBef>
          <a:spcPct val="0"/>
        </a:spcBef>
        <a:spcAft>
          <a:spcPct val="0"/>
        </a:spcAft>
        <a:defRPr sz="3000" b="1">
          <a:solidFill>
            <a:schemeClr val="tx2"/>
          </a:solidFill>
          <a:latin typeface="Arial" charset="0"/>
        </a:defRPr>
      </a:lvl6pPr>
      <a:lvl7pPr marL="914400" algn="l" rtl="0" fontAlgn="base">
        <a:spcBef>
          <a:spcPct val="0"/>
        </a:spcBef>
        <a:spcAft>
          <a:spcPct val="0"/>
        </a:spcAft>
        <a:defRPr sz="3000" b="1">
          <a:solidFill>
            <a:schemeClr val="tx2"/>
          </a:solidFill>
          <a:latin typeface="Arial" charset="0"/>
        </a:defRPr>
      </a:lvl7pPr>
      <a:lvl8pPr marL="1371600" algn="l" rtl="0" fontAlgn="base">
        <a:spcBef>
          <a:spcPct val="0"/>
        </a:spcBef>
        <a:spcAft>
          <a:spcPct val="0"/>
        </a:spcAft>
        <a:defRPr sz="3000" b="1">
          <a:solidFill>
            <a:schemeClr val="tx2"/>
          </a:solidFill>
          <a:latin typeface="Arial" charset="0"/>
        </a:defRPr>
      </a:lvl8pPr>
      <a:lvl9pPr marL="1828800" algn="l" rtl="0" fontAlgn="base">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5F5F7"/>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algn="ctr" eaLnBrk="1" hangingPunct="1"/>
            <a:r>
              <a:rPr lang="en-GB" altLang="en-US" dirty="0"/>
              <a:t>Victorian Homer: A Tale of Two Genres</a:t>
            </a:r>
          </a:p>
        </p:txBody>
      </p:sp>
      <p:pic>
        <p:nvPicPr>
          <p:cNvPr id="4" name="Picture 3">
            <a:extLst>
              <a:ext uri="{FF2B5EF4-FFF2-40B4-BE49-F238E27FC236}">
                <a16:creationId xmlns:a16="http://schemas.microsoft.com/office/drawing/2014/main" id="{B533EF2B-C3CF-FBAB-54D9-7B890378AA65}"/>
              </a:ext>
            </a:extLst>
          </p:cNvPr>
          <p:cNvPicPr>
            <a:picLocks noChangeAspect="1"/>
          </p:cNvPicPr>
          <p:nvPr/>
        </p:nvPicPr>
        <p:blipFill>
          <a:blip r:embed="rId3"/>
          <a:stretch>
            <a:fillRect/>
          </a:stretch>
        </p:blipFill>
        <p:spPr>
          <a:xfrm rot="16200000">
            <a:off x="2594611" y="2258677"/>
            <a:ext cx="3954777" cy="41083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70CA52-9D64-147C-3FFB-B46956C80972}"/>
              </a:ext>
            </a:extLst>
          </p:cNvPr>
          <p:cNvSpPr>
            <a:spLocks noGrp="1"/>
          </p:cNvSpPr>
          <p:nvPr>
            <p:ph type="body" idx="1"/>
          </p:nvPr>
        </p:nvSpPr>
        <p:spPr>
          <a:xfrm>
            <a:off x="457200" y="895351"/>
            <a:ext cx="4040188" cy="639762"/>
          </a:xfrm>
        </p:spPr>
        <p:txBody>
          <a:bodyPr/>
          <a:lstStyle/>
          <a:p>
            <a:r>
              <a:rPr lang="en-US" dirty="0"/>
              <a:t>Epic</a:t>
            </a:r>
          </a:p>
        </p:txBody>
      </p:sp>
      <p:sp>
        <p:nvSpPr>
          <p:cNvPr id="4" name="Content Placeholder 3">
            <a:extLst>
              <a:ext uri="{FF2B5EF4-FFF2-40B4-BE49-F238E27FC236}">
                <a16:creationId xmlns:a16="http://schemas.microsoft.com/office/drawing/2014/main" id="{87397903-6E57-992B-CF4F-D2433AC5032F}"/>
              </a:ext>
            </a:extLst>
          </p:cNvPr>
          <p:cNvSpPr>
            <a:spLocks noGrp="1"/>
          </p:cNvSpPr>
          <p:nvPr>
            <p:ph sz="half" idx="2"/>
          </p:nvPr>
        </p:nvSpPr>
        <p:spPr>
          <a:xfrm>
            <a:off x="457200" y="1553660"/>
            <a:ext cx="4114800" cy="4572503"/>
          </a:xfrm>
        </p:spPr>
        <p:txBody>
          <a:bodyPr/>
          <a:lstStyle/>
          <a:p>
            <a:r>
              <a:rPr lang="en-US" dirty="0"/>
              <a:t>The </a:t>
            </a:r>
            <a:r>
              <a:rPr lang="en-US" i="1" dirty="0"/>
              <a:t>Iliad </a:t>
            </a:r>
            <a:r>
              <a:rPr lang="en-US" dirty="0"/>
              <a:t>as origin</a:t>
            </a:r>
          </a:p>
        </p:txBody>
      </p:sp>
      <p:sp>
        <p:nvSpPr>
          <p:cNvPr id="5" name="Text Placeholder 4">
            <a:extLst>
              <a:ext uri="{FF2B5EF4-FFF2-40B4-BE49-F238E27FC236}">
                <a16:creationId xmlns:a16="http://schemas.microsoft.com/office/drawing/2014/main" id="{FF5DE90E-4C3D-1B45-B75A-C81651984F5E}"/>
              </a:ext>
            </a:extLst>
          </p:cNvPr>
          <p:cNvSpPr>
            <a:spLocks noGrp="1"/>
          </p:cNvSpPr>
          <p:nvPr>
            <p:ph type="body" sz="quarter" idx="3"/>
          </p:nvPr>
        </p:nvSpPr>
        <p:spPr>
          <a:xfrm>
            <a:off x="4645025" y="913898"/>
            <a:ext cx="4041775" cy="639762"/>
          </a:xfrm>
        </p:spPr>
        <p:txBody>
          <a:bodyPr/>
          <a:lstStyle/>
          <a:p>
            <a:r>
              <a:rPr lang="en-US" dirty="0"/>
              <a:t>Ekphrasis</a:t>
            </a:r>
          </a:p>
        </p:txBody>
      </p:sp>
      <p:sp>
        <p:nvSpPr>
          <p:cNvPr id="6" name="Content Placeholder 5">
            <a:extLst>
              <a:ext uri="{FF2B5EF4-FFF2-40B4-BE49-F238E27FC236}">
                <a16:creationId xmlns:a16="http://schemas.microsoft.com/office/drawing/2014/main" id="{CCD0B162-6F04-2C91-22E3-66B2C2BAE14C}"/>
              </a:ext>
            </a:extLst>
          </p:cNvPr>
          <p:cNvSpPr>
            <a:spLocks noGrp="1"/>
          </p:cNvSpPr>
          <p:nvPr>
            <p:ph sz="quarter" idx="4"/>
          </p:nvPr>
        </p:nvSpPr>
        <p:spPr>
          <a:xfrm>
            <a:off x="4645025" y="1553660"/>
            <a:ext cx="4309404" cy="4572503"/>
          </a:xfrm>
        </p:spPr>
        <p:txBody>
          <a:bodyPr/>
          <a:lstStyle/>
          <a:p>
            <a:r>
              <a:rPr lang="en-US" dirty="0"/>
              <a:t>The </a:t>
            </a:r>
            <a:r>
              <a:rPr lang="en-US" i="1" dirty="0"/>
              <a:t>Iliad </a:t>
            </a:r>
            <a:r>
              <a:rPr lang="en-US" dirty="0"/>
              <a:t>as origin</a:t>
            </a:r>
          </a:p>
        </p:txBody>
      </p:sp>
      <p:sp>
        <p:nvSpPr>
          <p:cNvPr id="7" name="Slide Number Placeholder 6">
            <a:extLst>
              <a:ext uri="{FF2B5EF4-FFF2-40B4-BE49-F238E27FC236}">
                <a16:creationId xmlns:a16="http://schemas.microsoft.com/office/drawing/2014/main" id="{68A89654-8088-F690-65DD-32255C33C309}"/>
              </a:ext>
            </a:extLst>
          </p:cNvPr>
          <p:cNvSpPr>
            <a:spLocks noGrp="1"/>
          </p:cNvSpPr>
          <p:nvPr>
            <p:ph type="sldNum" sz="quarter" idx="10"/>
          </p:nvPr>
        </p:nvSpPr>
        <p:spPr/>
        <p:txBody>
          <a:bodyPr/>
          <a:lstStyle/>
          <a:p>
            <a:pPr>
              <a:defRPr/>
            </a:pPr>
            <a:fld id="{8963B8E4-C9AE-4CD8-9A7C-BED25B3AE191}" type="slidenum">
              <a:rPr lang="en-US" altLang="en-US" smtClean="0"/>
              <a:pPr>
                <a:defRPr/>
              </a:pPr>
              <a:t>2</a:t>
            </a:fld>
            <a:endParaRPr lang="en-US" altLang="en-US"/>
          </a:p>
        </p:txBody>
      </p:sp>
    </p:spTree>
    <p:extLst>
      <p:ext uri="{BB962C8B-B14F-4D97-AF65-F5344CB8AC3E}">
        <p14:creationId xmlns:p14="http://schemas.microsoft.com/office/powerpoint/2010/main" val="3213413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70CA52-9D64-147C-3FFB-B46956C80972}"/>
              </a:ext>
            </a:extLst>
          </p:cNvPr>
          <p:cNvSpPr>
            <a:spLocks noGrp="1"/>
          </p:cNvSpPr>
          <p:nvPr>
            <p:ph type="body" idx="1"/>
          </p:nvPr>
        </p:nvSpPr>
        <p:spPr>
          <a:xfrm>
            <a:off x="457200" y="895351"/>
            <a:ext cx="4040188" cy="639762"/>
          </a:xfrm>
        </p:spPr>
        <p:txBody>
          <a:bodyPr/>
          <a:lstStyle/>
          <a:p>
            <a:r>
              <a:rPr lang="en-US" dirty="0"/>
              <a:t>Epic</a:t>
            </a:r>
          </a:p>
        </p:txBody>
      </p:sp>
      <p:sp>
        <p:nvSpPr>
          <p:cNvPr id="4" name="Content Placeholder 3">
            <a:extLst>
              <a:ext uri="{FF2B5EF4-FFF2-40B4-BE49-F238E27FC236}">
                <a16:creationId xmlns:a16="http://schemas.microsoft.com/office/drawing/2014/main" id="{87397903-6E57-992B-CF4F-D2433AC5032F}"/>
              </a:ext>
            </a:extLst>
          </p:cNvPr>
          <p:cNvSpPr>
            <a:spLocks noGrp="1"/>
          </p:cNvSpPr>
          <p:nvPr>
            <p:ph sz="half" idx="2"/>
          </p:nvPr>
        </p:nvSpPr>
        <p:spPr>
          <a:xfrm>
            <a:off x="457200" y="1553660"/>
            <a:ext cx="4114800" cy="4572503"/>
          </a:xfrm>
        </p:spPr>
        <p:txBody>
          <a:bodyPr/>
          <a:lstStyle/>
          <a:p>
            <a:r>
              <a:rPr lang="en-US" dirty="0"/>
              <a:t>The </a:t>
            </a:r>
            <a:r>
              <a:rPr lang="en-US" i="1" dirty="0"/>
              <a:t>Iliad </a:t>
            </a:r>
            <a:r>
              <a:rPr lang="en-US" dirty="0"/>
              <a:t>as origin</a:t>
            </a:r>
          </a:p>
          <a:p>
            <a:r>
              <a:rPr lang="en-US" dirty="0"/>
              <a:t>Victorian passion for (textual) translation</a:t>
            </a:r>
          </a:p>
        </p:txBody>
      </p:sp>
      <p:sp>
        <p:nvSpPr>
          <p:cNvPr id="5" name="Text Placeholder 4">
            <a:extLst>
              <a:ext uri="{FF2B5EF4-FFF2-40B4-BE49-F238E27FC236}">
                <a16:creationId xmlns:a16="http://schemas.microsoft.com/office/drawing/2014/main" id="{FF5DE90E-4C3D-1B45-B75A-C81651984F5E}"/>
              </a:ext>
            </a:extLst>
          </p:cNvPr>
          <p:cNvSpPr>
            <a:spLocks noGrp="1"/>
          </p:cNvSpPr>
          <p:nvPr>
            <p:ph type="body" sz="quarter" idx="3"/>
          </p:nvPr>
        </p:nvSpPr>
        <p:spPr>
          <a:xfrm>
            <a:off x="4645025" y="913898"/>
            <a:ext cx="4041775" cy="639762"/>
          </a:xfrm>
        </p:spPr>
        <p:txBody>
          <a:bodyPr/>
          <a:lstStyle/>
          <a:p>
            <a:r>
              <a:rPr lang="en-US" dirty="0"/>
              <a:t>Ekphrasis</a:t>
            </a:r>
          </a:p>
        </p:txBody>
      </p:sp>
      <p:sp>
        <p:nvSpPr>
          <p:cNvPr id="6" name="Content Placeholder 5">
            <a:extLst>
              <a:ext uri="{FF2B5EF4-FFF2-40B4-BE49-F238E27FC236}">
                <a16:creationId xmlns:a16="http://schemas.microsoft.com/office/drawing/2014/main" id="{CCD0B162-6F04-2C91-22E3-66B2C2BAE14C}"/>
              </a:ext>
            </a:extLst>
          </p:cNvPr>
          <p:cNvSpPr>
            <a:spLocks noGrp="1"/>
          </p:cNvSpPr>
          <p:nvPr>
            <p:ph sz="quarter" idx="4"/>
          </p:nvPr>
        </p:nvSpPr>
        <p:spPr>
          <a:xfrm>
            <a:off x="4645025" y="1553660"/>
            <a:ext cx="4309404" cy="4572503"/>
          </a:xfrm>
        </p:spPr>
        <p:txBody>
          <a:bodyPr/>
          <a:lstStyle/>
          <a:p>
            <a:r>
              <a:rPr lang="en-US" dirty="0"/>
              <a:t>The </a:t>
            </a:r>
            <a:r>
              <a:rPr lang="en-US" i="1" dirty="0"/>
              <a:t>Iliad </a:t>
            </a:r>
            <a:r>
              <a:rPr lang="en-US" dirty="0"/>
              <a:t>as origin</a:t>
            </a:r>
          </a:p>
          <a:p>
            <a:r>
              <a:rPr lang="en-US" dirty="0"/>
              <a:t>Victorian passion for (another form of) translation</a:t>
            </a:r>
          </a:p>
        </p:txBody>
      </p:sp>
      <p:sp>
        <p:nvSpPr>
          <p:cNvPr id="7" name="Slide Number Placeholder 6">
            <a:extLst>
              <a:ext uri="{FF2B5EF4-FFF2-40B4-BE49-F238E27FC236}">
                <a16:creationId xmlns:a16="http://schemas.microsoft.com/office/drawing/2014/main" id="{68A89654-8088-F690-65DD-32255C33C309}"/>
              </a:ext>
            </a:extLst>
          </p:cNvPr>
          <p:cNvSpPr>
            <a:spLocks noGrp="1"/>
          </p:cNvSpPr>
          <p:nvPr>
            <p:ph type="sldNum" sz="quarter" idx="10"/>
          </p:nvPr>
        </p:nvSpPr>
        <p:spPr/>
        <p:txBody>
          <a:bodyPr/>
          <a:lstStyle/>
          <a:p>
            <a:pPr>
              <a:defRPr/>
            </a:pPr>
            <a:fld id="{8963B8E4-C9AE-4CD8-9A7C-BED25B3AE191}" type="slidenum">
              <a:rPr lang="en-US" altLang="en-US" smtClean="0"/>
              <a:pPr>
                <a:defRPr/>
              </a:pPr>
              <a:t>3</a:t>
            </a:fld>
            <a:endParaRPr lang="en-US" altLang="en-US"/>
          </a:p>
        </p:txBody>
      </p:sp>
    </p:spTree>
    <p:extLst>
      <p:ext uri="{BB962C8B-B14F-4D97-AF65-F5344CB8AC3E}">
        <p14:creationId xmlns:p14="http://schemas.microsoft.com/office/powerpoint/2010/main" val="3903686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70CA52-9D64-147C-3FFB-B46956C80972}"/>
              </a:ext>
            </a:extLst>
          </p:cNvPr>
          <p:cNvSpPr>
            <a:spLocks noGrp="1"/>
          </p:cNvSpPr>
          <p:nvPr>
            <p:ph type="body" idx="1"/>
          </p:nvPr>
        </p:nvSpPr>
        <p:spPr>
          <a:xfrm>
            <a:off x="457200" y="895351"/>
            <a:ext cx="4040188" cy="639762"/>
          </a:xfrm>
        </p:spPr>
        <p:txBody>
          <a:bodyPr/>
          <a:lstStyle/>
          <a:p>
            <a:r>
              <a:rPr lang="en-US" dirty="0"/>
              <a:t>Epic</a:t>
            </a:r>
          </a:p>
        </p:txBody>
      </p:sp>
      <p:sp>
        <p:nvSpPr>
          <p:cNvPr id="4" name="Content Placeholder 3">
            <a:extLst>
              <a:ext uri="{FF2B5EF4-FFF2-40B4-BE49-F238E27FC236}">
                <a16:creationId xmlns:a16="http://schemas.microsoft.com/office/drawing/2014/main" id="{87397903-6E57-992B-CF4F-D2433AC5032F}"/>
              </a:ext>
            </a:extLst>
          </p:cNvPr>
          <p:cNvSpPr>
            <a:spLocks noGrp="1"/>
          </p:cNvSpPr>
          <p:nvPr>
            <p:ph sz="half" idx="2"/>
          </p:nvPr>
        </p:nvSpPr>
        <p:spPr>
          <a:xfrm>
            <a:off x="457200" y="1553660"/>
            <a:ext cx="4114800" cy="4572503"/>
          </a:xfrm>
        </p:spPr>
        <p:txBody>
          <a:bodyPr/>
          <a:lstStyle/>
          <a:p>
            <a:r>
              <a:rPr lang="en-US" dirty="0"/>
              <a:t>The </a:t>
            </a:r>
            <a:r>
              <a:rPr lang="en-US" i="1" dirty="0"/>
              <a:t>Iliad </a:t>
            </a:r>
            <a:r>
              <a:rPr lang="en-US" dirty="0"/>
              <a:t>as origin</a:t>
            </a:r>
          </a:p>
          <a:p>
            <a:r>
              <a:rPr lang="en-US" dirty="0"/>
              <a:t>Victorian passion for (textual) translation</a:t>
            </a:r>
          </a:p>
          <a:p>
            <a:r>
              <a:rPr lang="en-US" dirty="0"/>
              <a:t>Who and what is it </a:t>
            </a:r>
            <a:r>
              <a:rPr lang="en-US" b="1" dirty="0"/>
              <a:t>for</a:t>
            </a:r>
            <a:r>
              <a:rPr lang="en-US" dirty="0"/>
              <a:t>?</a:t>
            </a:r>
          </a:p>
        </p:txBody>
      </p:sp>
      <p:sp>
        <p:nvSpPr>
          <p:cNvPr id="5" name="Text Placeholder 4">
            <a:extLst>
              <a:ext uri="{FF2B5EF4-FFF2-40B4-BE49-F238E27FC236}">
                <a16:creationId xmlns:a16="http://schemas.microsoft.com/office/drawing/2014/main" id="{FF5DE90E-4C3D-1B45-B75A-C81651984F5E}"/>
              </a:ext>
            </a:extLst>
          </p:cNvPr>
          <p:cNvSpPr>
            <a:spLocks noGrp="1"/>
          </p:cNvSpPr>
          <p:nvPr>
            <p:ph type="body" sz="quarter" idx="3"/>
          </p:nvPr>
        </p:nvSpPr>
        <p:spPr>
          <a:xfrm>
            <a:off x="4645025" y="913898"/>
            <a:ext cx="4041775" cy="639762"/>
          </a:xfrm>
        </p:spPr>
        <p:txBody>
          <a:bodyPr/>
          <a:lstStyle/>
          <a:p>
            <a:r>
              <a:rPr lang="en-US" dirty="0"/>
              <a:t>Ekphrasis</a:t>
            </a:r>
          </a:p>
        </p:txBody>
      </p:sp>
      <p:sp>
        <p:nvSpPr>
          <p:cNvPr id="6" name="Content Placeholder 5">
            <a:extLst>
              <a:ext uri="{FF2B5EF4-FFF2-40B4-BE49-F238E27FC236}">
                <a16:creationId xmlns:a16="http://schemas.microsoft.com/office/drawing/2014/main" id="{CCD0B162-6F04-2C91-22E3-66B2C2BAE14C}"/>
              </a:ext>
            </a:extLst>
          </p:cNvPr>
          <p:cNvSpPr>
            <a:spLocks noGrp="1"/>
          </p:cNvSpPr>
          <p:nvPr>
            <p:ph sz="quarter" idx="4"/>
          </p:nvPr>
        </p:nvSpPr>
        <p:spPr>
          <a:xfrm>
            <a:off x="4645025" y="1553660"/>
            <a:ext cx="4309404" cy="4572503"/>
          </a:xfrm>
        </p:spPr>
        <p:txBody>
          <a:bodyPr/>
          <a:lstStyle/>
          <a:p>
            <a:r>
              <a:rPr lang="en-US" dirty="0"/>
              <a:t>The </a:t>
            </a:r>
            <a:r>
              <a:rPr lang="en-US" i="1" dirty="0"/>
              <a:t>Iliad </a:t>
            </a:r>
            <a:r>
              <a:rPr lang="en-US" dirty="0"/>
              <a:t>as origin</a:t>
            </a:r>
          </a:p>
          <a:p>
            <a:r>
              <a:rPr lang="en-US" dirty="0"/>
              <a:t>Victorian passion for (another form of) translation</a:t>
            </a:r>
          </a:p>
          <a:p>
            <a:r>
              <a:rPr lang="en-US" dirty="0"/>
              <a:t>Who and what is it </a:t>
            </a:r>
            <a:r>
              <a:rPr lang="en-US" b="1" dirty="0"/>
              <a:t>for</a:t>
            </a:r>
            <a:r>
              <a:rPr lang="en-US" dirty="0"/>
              <a:t>?</a:t>
            </a:r>
          </a:p>
        </p:txBody>
      </p:sp>
      <p:sp>
        <p:nvSpPr>
          <p:cNvPr id="7" name="Slide Number Placeholder 6">
            <a:extLst>
              <a:ext uri="{FF2B5EF4-FFF2-40B4-BE49-F238E27FC236}">
                <a16:creationId xmlns:a16="http://schemas.microsoft.com/office/drawing/2014/main" id="{68A89654-8088-F690-65DD-32255C33C309}"/>
              </a:ext>
            </a:extLst>
          </p:cNvPr>
          <p:cNvSpPr>
            <a:spLocks noGrp="1"/>
          </p:cNvSpPr>
          <p:nvPr>
            <p:ph type="sldNum" sz="quarter" idx="10"/>
          </p:nvPr>
        </p:nvSpPr>
        <p:spPr/>
        <p:txBody>
          <a:bodyPr/>
          <a:lstStyle/>
          <a:p>
            <a:pPr>
              <a:defRPr/>
            </a:pPr>
            <a:fld id="{8963B8E4-C9AE-4CD8-9A7C-BED25B3AE191}" type="slidenum">
              <a:rPr lang="en-US" altLang="en-US" smtClean="0"/>
              <a:pPr>
                <a:defRPr/>
              </a:pPr>
              <a:t>4</a:t>
            </a:fld>
            <a:endParaRPr lang="en-US" altLang="en-US"/>
          </a:p>
        </p:txBody>
      </p:sp>
    </p:spTree>
    <p:extLst>
      <p:ext uri="{BB962C8B-B14F-4D97-AF65-F5344CB8AC3E}">
        <p14:creationId xmlns:p14="http://schemas.microsoft.com/office/powerpoint/2010/main" val="3008510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5F5F7"/>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algn="ctr" eaLnBrk="1" hangingPunct="1"/>
            <a:r>
              <a:rPr lang="en-GB" altLang="en-US" dirty="0"/>
              <a:t>The Iliad as Origin</a:t>
            </a:r>
          </a:p>
        </p:txBody>
      </p:sp>
      <p:pic>
        <p:nvPicPr>
          <p:cNvPr id="4" name="Picture 3">
            <a:extLst>
              <a:ext uri="{FF2B5EF4-FFF2-40B4-BE49-F238E27FC236}">
                <a16:creationId xmlns:a16="http://schemas.microsoft.com/office/drawing/2014/main" id="{B533EF2B-C3CF-FBAB-54D9-7B890378AA65}"/>
              </a:ext>
            </a:extLst>
          </p:cNvPr>
          <p:cNvPicPr>
            <a:picLocks noChangeAspect="1"/>
          </p:cNvPicPr>
          <p:nvPr/>
        </p:nvPicPr>
        <p:blipFill>
          <a:blip r:embed="rId3"/>
          <a:stretch>
            <a:fillRect/>
          </a:stretch>
        </p:blipFill>
        <p:spPr>
          <a:xfrm rot="16200000">
            <a:off x="2594611" y="2258677"/>
            <a:ext cx="3954777" cy="4108361"/>
          </a:xfrm>
          <a:prstGeom prst="rect">
            <a:avLst/>
          </a:prstGeom>
        </p:spPr>
      </p:pic>
    </p:spTree>
    <p:extLst>
      <p:ext uri="{BB962C8B-B14F-4D97-AF65-F5344CB8AC3E}">
        <p14:creationId xmlns:p14="http://schemas.microsoft.com/office/powerpoint/2010/main" val="1173005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CBD4A-DDDC-3562-939B-754DCF3A3CE4}"/>
              </a:ext>
            </a:extLst>
          </p:cNvPr>
          <p:cNvSpPr>
            <a:spLocks noGrp="1"/>
          </p:cNvSpPr>
          <p:nvPr>
            <p:ph idx="1"/>
          </p:nvPr>
        </p:nvSpPr>
        <p:spPr>
          <a:xfrm>
            <a:off x="330200" y="947855"/>
            <a:ext cx="8489950" cy="5217996"/>
          </a:xfrm>
        </p:spPr>
        <p:txBody>
          <a:bodyPr/>
          <a:lstStyle/>
          <a:p>
            <a:r>
              <a:rPr lang="en-US" dirty="0"/>
              <a:t>There are few other epics known pre-Homer:</a:t>
            </a:r>
          </a:p>
          <a:p>
            <a:pPr lvl="1"/>
            <a:r>
              <a:rPr lang="en-US" dirty="0"/>
              <a:t>Epic of Gilgamesh (2100-1200BC)</a:t>
            </a:r>
          </a:p>
          <a:p>
            <a:r>
              <a:rPr lang="en-US" dirty="0"/>
              <a:t>The description of Achilles’ shield (Book 18, lines 478-608) is the first (extant) ekphrasis:</a:t>
            </a:r>
          </a:p>
          <a:p>
            <a:pPr lvl="1"/>
            <a:r>
              <a:rPr lang="en-US" dirty="0"/>
              <a:t>“The verbal representation of visual representation” (Heffernan)</a:t>
            </a:r>
          </a:p>
          <a:p>
            <a:pPr lvl="1"/>
            <a:r>
              <a:rPr lang="en-US" dirty="0"/>
              <a:t>Essential is </a:t>
            </a:r>
            <a:r>
              <a:rPr lang="en-US" dirty="0" err="1"/>
              <a:t>enargeia</a:t>
            </a:r>
            <a:r>
              <a:rPr lang="en-US" dirty="0"/>
              <a:t> (“vividness”, intense descriptiveness, a quality that appeals to the senses)</a:t>
            </a:r>
          </a:p>
          <a:p>
            <a:pPr lvl="1"/>
            <a:endParaRPr lang="en-US" dirty="0"/>
          </a:p>
        </p:txBody>
      </p:sp>
      <p:sp>
        <p:nvSpPr>
          <p:cNvPr id="4" name="Slide Number Placeholder 3">
            <a:extLst>
              <a:ext uri="{FF2B5EF4-FFF2-40B4-BE49-F238E27FC236}">
                <a16:creationId xmlns:a16="http://schemas.microsoft.com/office/drawing/2014/main" id="{642143C8-E67C-F65E-806D-02AE59C32652}"/>
              </a:ext>
            </a:extLst>
          </p:cNvPr>
          <p:cNvSpPr>
            <a:spLocks noGrp="1"/>
          </p:cNvSpPr>
          <p:nvPr>
            <p:ph type="sldNum" sz="quarter" idx="10"/>
          </p:nvPr>
        </p:nvSpPr>
        <p:spPr/>
        <p:txBody>
          <a:bodyPr/>
          <a:lstStyle/>
          <a:p>
            <a:pPr>
              <a:defRPr/>
            </a:pPr>
            <a:fld id="{B0B7A185-6B31-4620-BE97-CB1419323BC8}" type="slidenum">
              <a:rPr lang="en-US" altLang="en-US" smtClean="0"/>
              <a:pPr>
                <a:defRPr/>
              </a:pPr>
              <a:t>6</a:t>
            </a:fld>
            <a:endParaRPr lang="en-US" altLang="en-US"/>
          </a:p>
        </p:txBody>
      </p:sp>
    </p:spTree>
    <p:extLst>
      <p:ext uri="{BB962C8B-B14F-4D97-AF65-F5344CB8AC3E}">
        <p14:creationId xmlns:p14="http://schemas.microsoft.com/office/powerpoint/2010/main" val="1113427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5F5F7"/>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algn="ctr" eaLnBrk="1" hangingPunct="1"/>
            <a:r>
              <a:rPr lang="en-GB" altLang="en-US" dirty="0"/>
              <a:t>Translation</a:t>
            </a:r>
          </a:p>
        </p:txBody>
      </p:sp>
      <p:pic>
        <p:nvPicPr>
          <p:cNvPr id="4" name="Picture 3">
            <a:extLst>
              <a:ext uri="{FF2B5EF4-FFF2-40B4-BE49-F238E27FC236}">
                <a16:creationId xmlns:a16="http://schemas.microsoft.com/office/drawing/2014/main" id="{B533EF2B-C3CF-FBAB-54D9-7B890378AA65}"/>
              </a:ext>
            </a:extLst>
          </p:cNvPr>
          <p:cNvPicPr>
            <a:picLocks noChangeAspect="1"/>
          </p:cNvPicPr>
          <p:nvPr/>
        </p:nvPicPr>
        <p:blipFill>
          <a:blip r:embed="rId3"/>
          <a:stretch>
            <a:fillRect/>
          </a:stretch>
        </p:blipFill>
        <p:spPr>
          <a:xfrm rot="16200000">
            <a:off x="2594611" y="2258677"/>
            <a:ext cx="3954777" cy="4108361"/>
          </a:xfrm>
          <a:prstGeom prst="rect">
            <a:avLst/>
          </a:prstGeom>
        </p:spPr>
      </p:pic>
    </p:spTree>
    <p:extLst>
      <p:ext uri="{BB962C8B-B14F-4D97-AF65-F5344CB8AC3E}">
        <p14:creationId xmlns:p14="http://schemas.microsoft.com/office/powerpoint/2010/main" val="2586073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CBD4A-DDDC-3562-939B-754DCF3A3CE4}"/>
              </a:ext>
            </a:extLst>
          </p:cNvPr>
          <p:cNvSpPr>
            <a:spLocks noGrp="1"/>
          </p:cNvSpPr>
          <p:nvPr>
            <p:ph idx="1"/>
          </p:nvPr>
        </p:nvSpPr>
        <p:spPr>
          <a:xfrm>
            <a:off x="330200" y="947855"/>
            <a:ext cx="8489950" cy="5217996"/>
          </a:xfrm>
        </p:spPr>
        <p:txBody>
          <a:bodyPr/>
          <a:lstStyle/>
          <a:p>
            <a:pPr marL="0" indent="0">
              <a:buNone/>
            </a:pPr>
            <a:r>
              <a:rPr lang="en-US" sz="1800" dirty="0"/>
              <a:t>Afar away the light that brings cold cheer</a:t>
            </a:r>
          </a:p>
          <a:p>
            <a:pPr marL="0" indent="0">
              <a:buNone/>
            </a:pPr>
            <a:r>
              <a:rPr lang="en-US" sz="1800" dirty="0"/>
              <a:t>Unto this wall, – one instant and no more</a:t>
            </a:r>
          </a:p>
          <a:p>
            <a:pPr marL="0" indent="0">
              <a:buNone/>
            </a:pPr>
            <a:r>
              <a:rPr lang="en-US" sz="1800" dirty="0"/>
              <a:t>Admitted at my distant palace-door</a:t>
            </a:r>
          </a:p>
          <a:p>
            <a:pPr marL="0" indent="0">
              <a:buNone/>
            </a:pPr>
            <a:r>
              <a:rPr lang="en-US" sz="1800" dirty="0"/>
              <a:t>Afar the flowers of Enna from this drear</a:t>
            </a:r>
          </a:p>
          <a:p>
            <a:pPr marL="0" indent="0">
              <a:buNone/>
            </a:pPr>
            <a:r>
              <a:rPr lang="en-US" sz="1800" dirty="0"/>
              <a:t>Dire fruit, which, tasted once, must thrall me here.</a:t>
            </a:r>
          </a:p>
          <a:p>
            <a:pPr marL="0" indent="0">
              <a:buNone/>
            </a:pPr>
            <a:r>
              <a:rPr lang="en-US" sz="1800" dirty="0"/>
              <a:t>Afar those skies from this Tartarean grey</a:t>
            </a:r>
          </a:p>
          <a:p>
            <a:pPr marL="0" indent="0">
              <a:buNone/>
            </a:pPr>
            <a:r>
              <a:rPr lang="en-US" sz="1800" dirty="0"/>
              <a:t>That chills me: and afar how far away,</a:t>
            </a:r>
          </a:p>
          <a:p>
            <a:pPr marL="0" indent="0">
              <a:buNone/>
            </a:pPr>
            <a:r>
              <a:rPr lang="en-US" sz="1800" dirty="0"/>
              <a:t>The nights that shall become the days that were.</a:t>
            </a:r>
          </a:p>
          <a:p>
            <a:pPr marL="0" indent="0">
              <a:buNone/>
            </a:pPr>
            <a:r>
              <a:rPr lang="en-US" sz="1800" dirty="0"/>
              <a:t>Afar from mine own self I seem, and wing</a:t>
            </a:r>
          </a:p>
          <a:p>
            <a:pPr marL="0" indent="0">
              <a:buNone/>
            </a:pPr>
            <a:endParaRPr lang="en-US" sz="1800" dirty="0"/>
          </a:p>
          <a:p>
            <a:pPr marL="0" indent="0">
              <a:buNone/>
            </a:pPr>
            <a:r>
              <a:rPr lang="en-US" sz="1800" dirty="0"/>
              <a:t>Strange ways in thought, and listen for a sign:</a:t>
            </a:r>
          </a:p>
          <a:p>
            <a:pPr marL="0" indent="0">
              <a:buNone/>
            </a:pPr>
            <a:r>
              <a:rPr lang="en-US" sz="1800" dirty="0"/>
              <a:t>And still some heart unto some soul doth pine,</a:t>
            </a:r>
          </a:p>
          <a:p>
            <a:pPr marL="0" indent="0">
              <a:buNone/>
            </a:pPr>
            <a:r>
              <a:rPr lang="en-US" sz="1800" dirty="0"/>
              <a:t>(Whose sounds mine inner sense in fain to bring,</a:t>
            </a:r>
          </a:p>
          <a:p>
            <a:pPr marL="0" indent="0">
              <a:buNone/>
            </a:pPr>
            <a:r>
              <a:rPr lang="en-US" sz="1800" dirty="0"/>
              <a:t>Continually together murmuring) —</a:t>
            </a:r>
          </a:p>
          <a:p>
            <a:pPr marL="0" indent="0">
              <a:buNone/>
            </a:pPr>
            <a:r>
              <a:rPr lang="en-US" sz="1800" dirty="0"/>
              <a:t>'Woe me for thee, unhappy Proserpine’.</a:t>
            </a:r>
          </a:p>
        </p:txBody>
      </p:sp>
      <p:sp>
        <p:nvSpPr>
          <p:cNvPr id="4" name="Slide Number Placeholder 3">
            <a:extLst>
              <a:ext uri="{FF2B5EF4-FFF2-40B4-BE49-F238E27FC236}">
                <a16:creationId xmlns:a16="http://schemas.microsoft.com/office/drawing/2014/main" id="{642143C8-E67C-F65E-806D-02AE59C32652}"/>
              </a:ext>
            </a:extLst>
          </p:cNvPr>
          <p:cNvSpPr>
            <a:spLocks noGrp="1"/>
          </p:cNvSpPr>
          <p:nvPr>
            <p:ph type="sldNum" sz="quarter" idx="10"/>
          </p:nvPr>
        </p:nvSpPr>
        <p:spPr/>
        <p:txBody>
          <a:bodyPr/>
          <a:lstStyle/>
          <a:p>
            <a:pPr>
              <a:defRPr/>
            </a:pPr>
            <a:fld id="{B0B7A185-6B31-4620-BE97-CB1419323BC8}" type="slidenum">
              <a:rPr lang="en-US" altLang="en-US" smtClean="0"/>
              <a:pPr>
                <a:defRPr/>
              </a:pPr>
              <a:t>8</a:t>
            </a:fld>
            <a:endParaRPr lang="en-US" altLang="en-US"/>
          </a:p>
        </p:txBody>
      </p:sp>
      <p:pic>
        <p:nvPicPr>
          <p:cNvPr id="3074" name="Picture 2" descr="undefined">
            <a:extLst>
              <a:ext uri="{FF2B5EF4-FFF2-40B4-BE49-F238E27FC236}">
                <a16:creationId xmlns:a16="http://schemas.microsoft.com/office/drawing/2014/main" id="{88D1388C-7C8F-C1C6-892E-AEAE084C8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4033" y="768661"/>
            <a:ext cx="2656117" cy="5397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856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CBD4A-DDDC-3562-939B-754DCF3A3CE4}"/>
              </a:ext>
            </a:extLst>
          </p:cNvPr>
          <p:cNvSpPr>
            <a:spLocks noGrp="1"/>
          </p:cNvSpPr>
          <p:nvPr>
            <p:ph idx="1"/>
          </p:nvPr>
        </p:nvSpPr>
        <p:spPr>
          <a:xfrm>
            <a:off x="330200" y="947855"/>
            <a:ext cx="8489950" cy="5217996"/>
          </a:xfrm>
        </p:spPr>
        <p:txBody>
          <a:bodyPr/>
          <a:lstStyle/>
          <a:p>
            <a:r>
              <a:rPr lang="en-US" dirty="0"/>
              <a:t>Immense translation activity of the </a:t>
            </a:r>
            <a:r>
              <a:rPr lang="en-US" i="1" dirty="0"/>
              <a:t>Iliad </a:t>
            </a:r>
            <a:r>
              <a:rPr lang="en-US" dirty="0"/>
              <a:t>and the </a:t>
            </a:r>
            <a:r>
              <a:rPr lang="en-US" i="1" dirty="0"/>
              <a:t>Odyssey</a:t>
            </a:r>
            <a:r>
              <a:rPr lang="en-US" dirty="0"/>
              <a:t> in the Victorian period (1837-1901)</a:t>
            </a:r>
          </a:p>
          <a:p>
            <a:pPr lvl="1"/>
            <a:r>
              <a:rPr lang="en-US" dirty="0"/>
              <a:t>35 complete translations of the </a:t>
            </a:r>
            <a:r>
              <a:rPr lang="en-US" i="1" dirty="0"/>
              <a:t>Iliad</a:t>
            </a:r>
            <a:endParaRPr lang="en-US" dirty="0"/>
          </a:p>
          <a:p>
            <a:pPr lvl="1"/>
            <a:r>
              <a:rPr lang="en-US" dirty="0"/>
              <a:t>23 complete translations of the </a:t>
            </a:r>
            <a:r>
              <a:rPr lang="en-US" i="1" dirty="0"/>
              <a:t>Odyssey</a:t>
            </a:r>
          </a:p>
          <a:p>
            <a:pPr lvl="1"/>
            <a:r>
              <a:rPr lang="en-US" dirty="0"/>
              <a:t>Blank verse</a:t>
            </a:r>
          </a:p>
          <a:p>
            <a:pPr lvl="1"/>
            <a:r>
              <a:rPr lang="en-US" dirty="0"/>
              <a:t>Rhyming pentameter</a:t>
            </a:r>
          </a:p>
          <a:p>
            <a:pPr lvl="1"/>
            <a:r>
              <a:rPr lang="en-US" dirty="0"/>
              <a:t>Prose</a:t>
            </a:r>
          </a:p>
          <a:p>
            <a:pPr lvl="1"/>
            <a:r>
              <a:rPr lang="en-US" dirty="0"/>
              <a:t>Hexameter</a:t>
            </a:r>
          </a:p>
          <a:p>
            <a:pPr lvl="1"/>
            <a:r>
              <a:rPr lang="en-US" dirty="0"/>
              <a:t>Spenserian stanzas</a:t>
            </a:r>
          </a:p>
          <a:p>
            <a:pPr lvl="1"/>
            <a:r>
              <a:rPr lang="en-US" dirty="0"/>
              <a:t>“Literally translated”</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642143C8-E67C-F65E-806D-02AE59C32652}"/>
              </a:ext>
            </a:extLst>
          </p:cNvPr>
          <p:cNvSpPr>
            <a:spLocks noGrp="1"/>
          </p:cNvSpPr>
          <p:nvPr>
            <p:ph type="sldNum" sz="quarter" idx="10"/>
          </p:nvPr>
        </p:nvSpPr>
        <p:spPr/>
        <p:txBody>
          <a:bodyPr/>
          <a:lstStyle/>
          <a:p>
            <a:pPr>
              <a:defRPr/>
            </a:pPr>
            <a:fld id="{B0B7A185-6B31-4620-BE97-CB1419323BC8}" type="slidenum">
              <a:rPr lang="en-US" altLang="en-US" smtClean="0"/>
              <a:pPr>
                <a:defRPr/>
              </a:pPr>
              <a:t>9</a:t>
            </a:fld>
            <a:endParaRPr lang="en-US" altLang="en-US"/>
          </a:p>
        </p:txBody>
      </p:sp>
    </p:spTree>
    <p:extLst>
      <p:ext uri="{BB962C8B-B14F-4D97-AF65-F5344CB8AC3E}">
        <p14:creationId xmlns:p14="http://schemas.microsoft.com/office/powerpoint/2010/main" val="1074098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70CA52-9D64-147C-3FFB-B46956C80972}"/>
              </a:ext>
            </a:extLst>
          </p:cNvPr>
          <p:cNvSpPr>
            <a:spLocks noGrp="1"/>
          </p:cNvSpPr>
          <p:nvPr>
            <p:ph type="body" idx="1"/>
          </p:nvPr>
        </p:nvSpPr>
        <p:spPr>
          <a:xfrm>
            <a:off x="457200" y="895351"/>
            <a:ext cx="4040188" cy="639762"/>
          </a:xfrm>
        </p:spPr>
        <p:txBody>
          <a:bodyPr/>
          <a:lstStyle/>
          <a:p>
            <a:r>
              <a:rPr lang="en-US" dirty="0"/>
              <a:t>Alexander Pope (1715-20)</a:t>
            </a:r>
          </a:p>
        </p:txBody>
      </p:sp>
      <p:sp>
        <p:nvSpPr>
          <p:cNvPr id="4" name="Content Placeholder 3">
            <a:extLst>
              <a:ext uri="{FF2B5EF4-FFF2-40B4-BE49-F238E27FC236}">
                <a16:creationId xmlns:a16="http://schemas.microsoft.com/office/drawing/2014/main" id="{87397903-6E57-992B-CF4F-D2433AC5032F}"/>
              </a:ext>
            </a:extLst>
          </p:cNvPr>
          <p:cNvSpPr>
            <a:spLocks noGrp="1"/>
          </p:cNvSpPr>
          <p:nvPr>
            <p:ph sz="half" idx="2"/>
          </p:nvPr>
        </p:nvSpPr>
        <p:spPr>
          <a:xfrm>
            <a:off x="457200" y="1553660"/>
            <a:ext cx="4114800" cy="4572503"/>
          </a:xfrm>
        </p:spPr>
        <p:txBody>
          <a:bodyPr/>
          <a:lstStyle/>
          <a:p>
            <a:pPr marL="0" indent="0">
              <a:buNone/>
            </a:pPr>
            <a:r>
              <a:rPr lang="en-US" sz="1600" dirty="0"/>
              <a:t>Two cities radiant on the shield appear, </a:t>
            </a:r>
          </a:p>
          <a:p>
            <a:pPr marL="0" indent="0">
              <a:buNone/>
            </a:pPr>
            <a:r>
              <a:rPr lang="en-US" sz="1600" dirty="0"/>
              <a:t>The image one of peace, and one of war. </a:t>
            </a:r>
          </a:p>
          <a:p>
            <a:pPr marL="0" indent="0">
              <a:buNone/>
            </a:pPr>
            <a:r>
              <a:rPr lang="en-US" sz="1600" dirty="0"/>
              <a:t>Here sacred pomp and genial feast delight, </a:t>
            </a:r>
          </a:p>
          <a:p>
            <a:pPr marL="0" indent="0">
              <a:buNone/>
            </a:pPr>
            <a:r>
              <a:rPr lang="en-US" sz="1600" dirty="0"/>
              <a:t>And solemn dance, and hymeneal rite; </a:t>
            </a:r>
          </a:p>
          <a:p>
            <a:pPr marL="0" indent="0">
              <a:buNone/>
            </a:pPr>
            <a:r>
              <a:rPr lang="en-US" sz="1600" dirty="0"/>
              <a:t>Along the street the new-made brides are led, </a:t>
            </a:r>
          </a:p>
          <a:p>
            <a:pPr marL="0" indent="0">
              <a:buNone/>
            </a:pPr>
            <a:r>
              <a:rPr lang="en-US" sz="1600" dirty="0"/>
              <a:t>With torches flaming, to the nuptial bed: </a:t>
            </a:r>
          </a:p>
          <a:p>
            <a:pPr marL="0" indent="0">
              <a:buNone/>
            </a:pPr>
            <a:r>
              <a:rPr lang="en-US" sz="1600" dirty="0"/>
              <a:t>The youthful dancers in a circle bound </a:t>
            </a:r>
          </a:p>
          <a:p>
            <a:pPr marL="0" indent="0">
              <a:buNone/>
            </a:pPr>
            <a:r>
              <a:rPr lang="en-US" sz="1600" dirty="0"/>
              <a:t>To the soft flute, and cithern's silver sound: </a:t>
            </a:r>
          </a:p>
          <a:p>
            <a:pPr marL="0" indent="0">
              <a:buNone/>
            </a:pPr>
            <a:r>
              <a:rPr lang="en-US" sz="1600" dirty="0"/>
              <a:t>Through the fair streets the matrons in a row </a:t>
            </a:r>
          </a:p>
          <a:p>
            <a:pPr marL="0" indent="0">
              <a:buNone/>
            </a:pPr>
            <a:r>
              <a:rPr lang="en-US" sz="1600" dirty="0"/>
              <a:t>Stand in their porches, and enjoy the show.</a:t>
            </a:r>
          </a:p>
        </p:txBody>
      </p:sp>
      <p:sp>
        <p:nvSpPr>
          <p:cNvPr id="5" name="Text Placeholder 4">
            <a:extLst>
              <a:ext uri="{FF2B5EF4-FFF2-40B4-BE49-F238E27FC236}">
                <a16:creationId xmlns:a16="http://schemas.microsoft.com/office/drawing/2014/main" id="{FF5DE90E-4C3D-1B45-B75A-C81651984F5E}"/>
              </a:ext>
            </a:extLst>
          </p:cNvPr>
          <p:cNvSpPr>
            <a:spLocks noGrp="1"/>
          </p:cNvSpPr>
          <p:nvPr>
            <p:ph type="body" sz="quarter" idx="3"/>
          </p:nvPr>
        </p:nvSpPr>
        <p:spPr>
          <a:xfrm>
            <a:off x="4645025" y="913898"/>
            <a:ext cx="4041775" cy="639762"/>
          </a:xfrm>
        </p:spPr>
        <p:txBody>
          <a:bodyPr/>
          <a:lstStyle/>
          <a:p>
            <a:r>
              <a:rPr lang="en-US" dirty="0"/>
              <a:t>Samuel Butler (1898)</a:t>
            </a:r>
          </a:p>
        </p:txBody>
      </p:sp>
      <p:sp>
        <p:nvSpPr>
          <p:cNvPr id="6" name="Content Placeholder 5">
            <a:extLst>
              <a:ext uri="{FF2B5EF4-FFF2-40B4-BE49-F238E27FC236}">
                <a16:creationId xmlns:a16="http://schemas.microsoft.com/office/drawing/2014/main" id="{CCD0B162-6F04-2C91-22E3-66B2C2BAE14C}"/>
              </a:ext>
            </a:extLst>
          </p:cNvPr>
          <p:cNvSpPr>
            <a:spLocks noGrp="1"/>
          </p:cNvSpPr>
          <p:nvPr>
            <p:ph sz="quarter" idx="4"/>
          </p:nvPr>
        </p:nvSpPr>
        <p:spPr>
          <a:xfrm>
            <a:off x="4645025" y="1553660"/>
            <a:ext cx="4309404" cy="4572503"/>
          </a:xfrm>
        </p:spPr>
        <p:txBody>
          <a:bodyPr/>
          <a:lstStyle/>
          <a:p>
            <a:pPr marL="0" indent="0">
              <a:buNone/>
            </a:pPr>
            <a:r>
              <a:rPr lang="en-US" sz="1600" dirty="0"/>
              <a:t>He wrought also two cities, fair to see and busy with the hum of men. In the one were weddings and wedding-feasts, and they were going about the city with brides whom they were escorting by torchlight from their chambers. Loud rose the cry of Hymen, and the youths danced to the music of flute and lyre, while the women stood each at her house door to see them.</a:t>
            </a:r>
          </a:p>
        </p:txBody>
      </p:sp>
      <p:sp>
        <p:nvSpPr>
          <p:cNvPr id="7" name="Slide Number Placeholder 6">
            <a:extLst>
              <a:ext uri="{FF2B5EF4-FFF2-40B4-BE49-F238E27FC236}">
                <a16:creationId xmlns:a16="http://schemas.microsoft.com/office/drawing/2014/main" id="{68A89654-8088-F690-65DD-32255C33C309}"/>
              </a:ext>
            </a:extLst>
          </p:cNvPr>
          <p:cNvSpPr>
            <a:spLocks noGrp="1"/>
          </p:cNvSpPr>
          <p:nvPr>
            <p:ph type="sldNum" sz="quarter" idx="10"/>
          </p:nvPr>
        </p:nvSpPr>
        <p:spPr/>
        <p:txBody>
          <a:bodyPr/>
          <a:lstStyle/>
          <a:p>
            <a:pPr>
              <a:defRPr/>
            </a:pPr>
            <a:fld id="{8963B8E4-C9AE-4CD8-9A7C-BED25B3AE191}" type="slidenum">
              <a:rPr lang="en-US" altLang="en-US" smtClean="0"/>
              <a:pPr>
                <a:defRPr/>
              </a:pPr>
              <a:t>10</a:t>
            </a:fld>
            <a:endParaRPr lang="en-US" altLang="en-US"/>
          </a:p>
        </p:txBody>
      </p:sp>
    </p:spTree>
    <p:extLst>
      <p:ext uri="{BB962C8B-B14F-4D97-AF65-F5344CB8AC3E}">
        <p14:creationId xmlns:p14="http://schemas.microsoft.com/office/powerpoint/2010/main" val="1968356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CBD4A-DDDC-3562-939B-754DCF3A3CE4}"/>
              </a:ext>
            </a:extLst>
          </p:cNvPr>
          <p:cNvSpPr>
            <a:spLocks noGrp="1"/>
          </p:cNvSpPr>
          <p:nvPr>
            <p:ph idx="1"/>
          </p:nvPr>
        </p:nvSpPr>
        <p:spPr>
          <a:xfrm>
            <a:off x="330200" y="947855"/>
            <a:ext cx="8489950" cy="5217996"/>
          </a:xfrm>
        </p:spPr>
        <p:txBody>
          <a:bodyPr/>
          <a:lstStyle/>
          <a:p>
            <a:r>
              <a:rPr lang="en-GB" dirty="0"/>
              <a:t>Victorian anxieties about:</a:t>
            </a:r>
          </a:p>
          <a:p>
            <a:pPr lvl="1"/>
            <a:r>
              <a:rPr lang="en-GB" dirty="0"/>
              <a:t>The fitness, nobility, or </a:t>
            </a:r>
            <a:r>
              <a:rPr lang="en-GB" dirty="0" err="1"/>
              <a:t>honorability</a:t>
            </a:r>
            <a:r>
              <a:rPr lang="en-GB" dirty="0"/>
              <a:t> of the age</a:t>
            </a:r>
          </a:p>
          <a:p>
            <a:pPr marL="0" indent="0">
              <a:buNone/>
            </a:pPr>
            <a:br>
              <a:rPr lang="en-GB" sz="2400" dirty="0">
                <a:effectLst/>
                <a:highlight>
                  <a:srgbClr val="FFFFFF"/>
                </a:highlight>
                <a:latin typeface="Arial" panose="020B0604020202020204" pitchFamily="34" charset="0"/>
                <a:cs typeface="Arial" panose="020B0604020202020204" pitchFamily="34" charset="0"/>
              </a:rPr>
            </a:br>
            <a:r>
              <a:rPr lang="en-GB" sz="2400" dirty="0">
                <a:effectLst/>
                <a:highlight>
                  <a:srgbClr val="FFFFFF"/>
                </a:highlight>
                <a:latin typeface="Arial" panose="020B0604020202020204" pitchFamily="34" charset="0"/>
                <a:cs typeface="Arial" panose="020B0604020202020204" pitchFamily="34" charset="0"/>
              </a:rPr>
              <a:t>Action, in those old days, was easy, was voluntary, for the divine worth of human things lay acknowledged. . . . How changed in these new days! . . . Heroic Action is paralysed; for what worth now remains unquestionable with [the youth of these times]? </a:t>
            </a:r>
          </a:p>
          <a:p>
            <a:pPr marL="0" indent="0" algn="r">
              <a:buNone/>
            </a:pPr>
            <a:r>
              <a:rPr lang="en-GB" sz="2400" dirty="0">
                <a:highlight>
                  <a:srgbClr val="FFFFFF"/>
                </a:highlight>
                <a:latin typeface="Arial" panose="020B0604020202020204" pitchFamily="34" charset="0"/>
                <a:cs typeface="Arial" panose="020B0604020202020204" pitchFamily="34" charset="0"/>
              </a:rPr>
              <a:t>Thomas Carlyle, “Characteristics” (1831)</a:t>
            </a:r>
            <a:endParaRPr lang="en-GB" dirty="0"/>
          </a:p>
          <a:p>
            <a:pPr marL="0" indent="0">
              <a:buNone/>
            </a:pPr>
            <a:endParaRPr lang="en-US" dirty="0"/>
          </a:p>
        </p:txBody>
      </p:sp>
      <p:sp>
        <p:nvSpPr>
          <p:cNvPr id="4" name="Slide Number Placeholder 3">
            <a:extLst>
              <a:ext uri="{FF2B5EF4-FFF2-40B4-BE49-F238E27FC236}">
                <a16:creationId xmlns:a16="http://schemas.microsoft.com/office/drawing/2014/main" id="{642143C8-E67C-F65E-806D-02AE59C32652}"/>
              </a:ext>
            </a:extLst>
          </p:cNvPr>
          <p:cNvSpPr>
            <a:spLocks noGrp="1"/>
          </p:cNvSpPr>
          <p:nvPr>
            <p:ph type="sldNum" sz="quarter" idx="10"/>
          </p:nvPr>
        </p:nvSpPr>
        <p:spPr/>
        <p:txBody>
          <a:bodyPr/>
          <a:lstStyle/>
          <a:p>
            <a:pPr>
              <a:defRPr/>
            </a:pPr>
            <a:fld id="{B0B7A185-6B31-4620-BE97-CB1419323BC8}" type="slidenum">
              <a:rPr lang="en-US" altLang="en-US" smtClean="0"/>
              <a:pPr>
                <a:defRPr/>
              </a:pPr>
              <a:t>11</a:t>
            </a:fld>
            <a:endParaRPr lang="en-US" altLang="en-US"/>
          </a:p>
        </p:txBody>
      </p:sp>
    </p:spTree>
    <p:extLst>
      <p:ext uri="{BB962C8B-B14F-4D97-AF65-F5344CB8AC3E}">
        <p14:creationId xmlns:p14="http://schemas.microsoft.com/office/powerpoint/2010/main" val="2594386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CBD4A-DDDC-3562-939B-754DCF3A3CE4}"/>
              </a:ext>
            </a:extLst>
          </p:cNvPr>
          <p:cNvSpPr>
            <a:spLocks noGrp="1"/>
          </p:cNvSpPr>
          <p:nvPr>
            <p:ph idx="1"/>
          </p:nvPr>
        </p:nvSpPr>
        <p:spPr>
          <a:xfrm>
            <a:off x="330200" y="947855"/>
            <a:ext cx="8489950" cy="5217996"/>
          </a:xfrm>
        </p:spPr>
        <p:txBody>
          <a:bodyPr/>
          <a:lstStyle/>
          <a:p>
            <a:r>
              <a:rPr lang="en-US" dirty="0"/>
              <a:t>Epic as a genre in transition</a:t>
            </a:r>
          </a:p>
          <a:p>
            <a:pPr lvl="1"/>
            <a:r>
              <a:rPr lang="en-GB" b="0" i="0" u="none" strike="noStrike" dirty="0">
                <a:solidFill>
                  <a:srgbClr val="202122"/>
                </a:solidFill>
                <a:effectLst/>
                <a:highlight>
                  <a:srgbClr val="FFFFFF"/>
                </a:highlight>
                <a:latin typeface="Arial" panose="020B0604020202020204" pitchFamily="34" charset="0"/>
              </a:rPr>
              <a:t>A long narrative poem in elevated style presenting characters of high position in adventures forming an organic whole through their relation to a central heroic figure and through their development of episodes important to the history of a nation or race.</a:t>
            </a:r>
            <a:r>
              <a:rPr lang="en-GB" dirty="0"/>
              <a:t> (Harmon &amp; Holman (1999))</a:t>
            </a:r>
          </a:p>
          <a:p>
            <a:pPr lvl="2"/>
            <a:r>
              <a:rPr lang="en-GB" dirty="0"/>
              <a:t>Arthurian epics (Tennyson, Morris, Swinburne)</a:t>
            </a:r>
          </a:p>
          <a:p>
            <a:pPr lvl="2"/>
            <a:r>
              <a:rPr lang="en-GB" dirty="0"/>
              <a:t>Icelandic (Morris)</a:t>
            </a:r>
          </a:p>
          <a:p>
            <a:pPr lvl="2"/>
            <a:r>
              <a:rPr lang="en-GB" dirty="0"/>
              <a:t>Contemporary</a:t>
            </a:r>
            <a:endParaRPr lang="en-US" dirty="0"/>
          </a:p>
          <a:p>
            <a:pPr lvl="3"/>
            <a:r>
              <a:rPr lang="en-US" dirty="0"/>
              <a:t>Verse novels (often tragi-comic) (Clough, Barrett Browning)</a:t>
            </a:r>
          </a:p>
          <a:p>
            <a:pPr lvl="3"/>
            <a:r>
              <a:rPr lang="en-US" dirty="0"/>
              <a:t>Three-volume novels (Eliot, Dickens)</a:t>
            </a:r>
          </a:p>
          <a:p>
            <a:endParaRPr lang="en-US" dirty="0"/>
          </a:p>
          <a:p>
            <a:endParaRPr lang="en-US" dirty="0"/>
          </a:p>
        </p:txBody>
      </p:sp>
      <p:sp>
        <p:nvSpPr>
          <p:cNvPr id="4" name="Slide Number Placeholder 3">
            <a:extLst>
              <a:ext uri="{FF2B5EF4-FFF2-40B4-BE49-F238E27FC236}">
                <a16:creationId xmlns:a16="http://schemas.microsoft.com/office/drawing/2014/main" id="{642143C8-E67C-F65E-806D-02AE59C32652}"/>
              </a:ext>
            </a:extLst>
          </p:cNvPr>
          <p:cNvSpPr>
            <a:spLocks noGrp="1"/>
          </p:cNvSpPr>
          <p:nvPr>
            <p:ph type="sldNum" sz="quarter" idx="10"/>
          </p:nvPr>
        </p:nvSpPr>
        <p:spPr/>
        <p:txBody>
          <a:bodyPr/>
          <a:lstStyle/>
          <a:p>
            <a:pPr>
              <a:defRPr/>
            </a:pPr>
            <a:fld id="{B0B7A185-6B31-4620-BE97-CB1419323BC8}" type="slidenum">
              <a:rPr lang="en-US" altLang="en-US" smtClean="0"/>
              <a:pPr>
                <a:defRPr/>
              </a:pPr>
              <a:t>12</a:t>
            </a:fld>
            <a:endParaRPr lang="en-US" altLang="en-US"/>
          </a:p>
        </p:txBody>
      </p:sp>
    </p:spTree>
    <p:extLst>
      <p:ext uri="{BB962C8B-B14F-4D97-AF65-F5344CB8AC3E}">
        <p14:creationId xmlns:p14="http://schemas.microsoft.com/office/powerpoint/2010/main" val="4161671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CBD4A-DDDC-3562-939B-754DCF3A3CE4}"/>
              </a:ext>
            </a:extLst>
          </p:cNvPr>
          <p:cNvSpPr>
            <a:spLocks noGrp="1"/>
          </p:cNvSpPr>
          <p:nvPr>
            <p:ph idx="1"/>
          </p:nvPr>
        </p:nvSpPr>
        <p:spPr>
          <a:xfrm>
            <a:off x="330200" y="947855"/>
            <a:ext cx="8489950" cy="5217996"/>
          </a:xfrm>
        </p:spPr>
        <p:txBody>
          <a:bodyPr/>
          <a:lstStyle/>
          <a:p>
            <a:r>
              <a:rPr lang="en-GB" dirty="0"/>
              <a:t>Ekphrasis as a matter of: </a:t>
            </a:r>
          </a:p>
          <a:p>
            <a:pPr lvl="1"/>
            <a:r>
              <a:rPr lang="en-GB" dirty="0"/>
              <a:t>Translating? </a:t>
            </a:r>
          </a:p>
          <a:p>
            <a:pPr lvl="1"/>
            <a:r>
              <a:rPr lang="en-GB" dirty="0"/>
              <a:t>Transposing? </a:t>
            </a:r>
          </a:p>
          <a:p>
            <a:pPr lvl="1"/>
            <a:r>
              <a:rPr lang="en-GB" dirty="0"/>
              <a:t>Transforming? </a:t>
            </a:r>
          </a:p>
          <a:p>
            <a:pPr lvl="1"/>
            <a:r>
              <a:rPr lang="en-GB" dirty="0"/>
              <a:t>Transferring?</a:t>
            </a:r>
          </a:p>
          <a:p>
            <a:pPr marL="0" indent="0">
              <a:buNone/>
            </a:pPr>
            <a:r>
              <a:rPr lang="en-GB" dirty="0"/>
              <a:t>    the physical work of art to text</a:t>
            </a:r>
          </a:p>
          <a:p>
            <a:r>
              <a:rPr lang="en-GB" dirty="0"/>
              <a:t>The same issues of translation as with translating Homer:</a:t>
            </a:r>
          </a:p>
          <a:p>
            <a:pPr lvl="1"/>
            <a:r>
              <a:rPr lang="en-GB" dirty="0"/>
              <a:t>Content</a:t>
            </a:r>
          </a:p>
          <a:p>
            <a:pPr lvl="1"/>
            <a:r>
              <a:rPr lang="en-GB" dirty="0"/>
              <a:t>Form</a:t>
            </a:r>
          </a:p>
          <a:p>
            <a:pPr lvl="1"/>
            <a:r>
              <a:rPr lang="en-GB" dirty="0"/>
              <a:t>Effect/impact</a:t>
            </a:r>
          </a:p>
        </p:txBody>
      </p:sp>
      <p:sp>
        <p:nvSpPr>
          <p:cNvPr id="4" name="Slide Number Placeholder 3">
            <a:extLst>
              <a:ext uri="{FF2B5EF4-FFF2-40B4-BE49-F238E27FC236}">
                <a16:creationId xmlns:a16="http://schemas.microsoft.com/office/drawing/2014/main" id="{642143C8-E67C-F65E-806D-02AE59C32652}"/>
              </a:ext>
            </a:extLst>
          </p:cNvPr>
          <p:cNvSpPr>
            <a:spLocks noGrp="1"/>
          </p:cNvSpPr>
          <p:nvPr>
            <p:ph type="sldNum" sz="quarter" idx="10"/>
          </p:nvPr>
        </p:nvSpPr>
        <p:spPr/>
        <p:txBody>
          <a:bodyPr/>
          <a:lstStyle/>
          <a:p>
            <a:pPr>
              <a:defRPr/>
            </a:pPr>
            <a:fld id="{B0B7A185-6B31-4620-BE97-CB1419323BC8}" type="slidenum">
              <a:rPr lang="en-US" altLang="en-US" smtClean="0"/>
              <a:pPr>
                <a:defRPr/>
              </a:pPr>
              <a:t>13</a:t>
            </a:fld>
            <a:endParaRPr lang="en-US" altLang="en-US"/>
          </a:p>
        </p:txBody>
      </p:sp>
    </p:spTree>
    <p:extLst>
      <p:ext uri="{BB962C8B-B14F-4D97-AF65-F5344CB8AC3E}">
        <p14:creationId xmlns:p14="http://schemas.microsoft.com/office/powerpoint/2010/main" val="1394814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CBD4A-DDDC-3562-939B-754DCF3A3CE4}"/>
              </a:ext>
            </a:extLst>
          </p:cNvPr>
          <p:cNvSpPr>
            <a:spLocks noGrp="1"/>
          </p:cNvSpPr>
          <p:nvPr>
            <p:ph idx="1"/>
          </p:nvPr>
        </p:nvSpPr>
        <p:spPr>
          <a:xfrm>
            <a:off x="330200" y="947855"/>
            <a:ext cx="8489950" cy="5217996"/>
          </a:xfrm>
        </p:spPr>
        <p:txBody>
          <a:bodyPr/>
          <a:lstStyle/>
          <a:p>
            <a:r>
              <a:rPr lang="en-GB" dirty="0"/>
              <a:t>Ekphrasis as a matter of translating / transposing / transforming / transferring the physical work of art to text</a:t>
            </a:r>
          </a:p>
          <a:p>
            <a:r>
              <a:rPr lang="en-GB" dirty="0"/>
              <a:t>Also went back again:</a:t>
            </a:r>
          </a:p>
          <a:p>
            <a:pPr lvl="1"/>
            <a:r>
              <a:rPr lang="en-GB" dirty="0"/>
              <a:t>Philip </a:t>
            </a:r>
            <a:r>
              <a:rPr lang="en-GB" dirty="0" err="1"/>
              <a:t>Rundell</a:t>
            </a:r>
            <a:r>
              <a:rPr lang="en-GB" dirty="0"/>
              <a:t> commission</a:t>
            </a:r>
          </a:p>
          <a:p>
            <a:pPr lvl="1"/>
            <a:r>
              <a:rPr lang="en-GB" dirty="0"/>
              <a:t>Designed by John Flaxman</a:t>
            </a:r>
          </a:p>
          <a:p>
            <a:pPr lvl="1"/>
            <a:r>
              <a:rPr lang="en-GB" dirty="0"/>
              <a:t>Silver-gilt convex shield</a:t>
            </a:r>
          </a:p>
          <a:p>
            <a:pPr lvl="1"/>
            <a:r>
              <a:rPr lang="en-GB" dirty="0"/>
              <a:t>Central medallion</a:t>
            </a:r>
          </a:p>
          <a:p>
            <a:pPr lvl="1"/>
            <a:r>
              <a:rPr lang="en-GB" dirty="0"/>
              <a:t>Based on Pope’s translation</a:t>
            </a:r>
          </a:p>
          <a:p>
            <a:endParaRPr lang="en-GB" dirty="0"/>
          </a:p>
        </p:txBody>
      </p:sp>
      <p:sp>
        <p:nvSpPr>
          <p:cNvPr id="4" name="Slide Number Placeholder 3">
            <a:extLst>
              <a:ext uri="{FF2B5EF4-FFF2-40B4-BE49-F238E27FC236}">
                <a16:creationId xmlns:a16="http://schemas.microsoft.com/office/drawing/2014/main" id="{642143C8-E67C-F65E-806D-02AE59C32652}"/>
              </a:ext>
            </a:extLst>
          </p:cNvPr>
          <p:cNvSpPr>
            <a:spLocks noGrp="1"/>
          </p:cNvSpPr>
          <p:nvPr>
            <p:ph type="sldNum" sz="quarter" idx="10"/>
          </p:nvPr>
        </p:nvSpPr>
        <p:spPr/>
        <p:txBody>
          <a:bodyPr/>
          <a:lstStyle/>
          <a:p>
            <a:pPr>
              <a:defRPr/>
            </a:pPr>
            <a:fld id="{B0B7A185-6B31-4620-BE97-CB1419323BC8}" type="slidenum">
              <a:rPr lang="en-US" altLang="en-US" smtClean="0"/>
              <a:pPr>
                <a:defRPr/>
              </a:pPr>
              <a:t>14</a:t>
            </a:fld>
            <a:endParaRPr lang="en-US" altLang="en-US"/>
          </a:p>
        </p:txBody>
      </p:sp>
      <p:pic>
        <p:nvPicPr>
          <p:cNvPr id="1028" name="Picture 4" descr="Shield of Achilles">
            <a:extLst>
              <a:ext uri="{FF2B5EF4-FFF2-40B4-BE49-F238E27FC236}">
                <a16:creationId xmlns:a16="http://schemas.microsoft.com/office/drawing/2014/main" id="{C2C76388-C482-8BB8-E70A-0CA39C8146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648" y="2071648"/>
            <a:ext cx="2904471" cy="3704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263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752B71-899C-7920-DE44-EEC8EE12436A}"/>
              </a:ext>
            </a:extLst>
          </p:cNvPr>
          <p:cNvSpPr>
            <a:spLocks noGrp="1"/>
          </p:cNvSpPr>
          <p:nvPr>
            <p:ph type="sldNum" sz="quarter" idx="10"/>
          </p:nvPr>
        </p:nvSpPr>
        <p:spPr/>
        <p:txBody>
          <a:bodyPr/>
          <a:lstStyle/>
          <a:p>
            <a:pPr>
              <a:defRPr/>
            </a:pPr>
            <a:fld id="{0838F6F8-73F6-4A87-954A-1E6C34AC83E3}" type="slidenum">
              <a:rPr lang="en-US" altLang="en-US" smtClean="0"/>
              <a:pPr>
                <a:defRPr/>
              </a:pPr>
              <a:t>15</a:t>
            </a:fld>
            <a:endParaRPr lang="en-US" altLang="en-US"/>
          </a:p>
        </p:txBody>
      </p:sp>
      <p:pic>
        <p:nvPicPr>
          <p:cNvPr id="2050" name="Picture 2">
            <a:extLst>
              <a:ext uri="{FF2B5EF4-FFF2-40B4-BE49-F238E27FC236}">
                <a16:creationId xmlns:a16="http://schemas.microsoft.com/office/drawing/2014/main" id="{B529E99E-3A4D-28B6-8405-31F0B9CD96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9068" y="872781"/>
            <a:ext cx="6503020" cy="5112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439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5F5F7"/>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algn="ctr" eaLnBrk="1" hangingPunct="1"/>
            <a:r>
              <a:rPr lang="en-GB" altLang="en-US" dirty="0"/>
              <a:t>For whom, and for why?</a:t>
            </a:r>
          </a:p>
        </p:txBody>
      </p:sp>
      <p:pic>
        <p:nvPicPr>
          <p:cNvPr id="4" name="Picture 3">
            <a:extLst>
              <a:ext uri="{FF2B5EF4-FFF2-40B4-BE49-F238E27FC236}">
                <a16:creationId xmlns:a16="http://schemas.microsoft.com/office/drawing/2014/main" id="{B533EF2B-C3CF-FBAB-54D9-7B890378AA65}"/>
              </a:ext>
            </a:extLst>
          </p:cNvPr>
          <p:cNvPicPr>
            <a:picLocks noChangeAspect="1"/>
          </p:cNvPicPr>
          <p:nvPr/>
        </p:nvPicPr>
        <p:blipFill>
          <a:blip r:embed="rId3"/>
          <a:stretch>
            <a:fillRect/>
          </a:stretch>
        </p:blipFill>
        <p:spPr>
          <a:xfrm rot="16200000">
            <a:off x="2594611" y="2258677"/>
            <a:ext cx="3954777" cy="4108361"/>
          </a:xfrm>
          <a:prstGeom prst="rect">
            <a:avLst/>
          </a:prstGeom>
        </p:spPr>
      </p:pic>
    </p:spTree>
    <p:extLst>
      <p:ext uri="{BB962C8B-B14F-4D97-AF65-F5344CB8AC3E}">
        <p14:creationId xmlns:p14="http://schemas.microsoft.com/office/powerpoint/2010/main" val="3897724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CBD4A-DDDC-3562-939B-754DCF3A3CE4}"/>
              </a:ext>
            </a:extLst>
          </p:cNvPr>
          <p:cNvSpPr>
            <a:spLocks noGrp="1"/>
          </p:cNvSpPr>
          <p:nvPr>
            <p:ph idx="1"/>
          </p:nvPr>
        </p:nvSpPr>
        <p:spPr>
          <a:xfrm>
            <a:off x="330200" y="947855"/>
            <a:ext cx="8489950" cy="5217996"/>
          </a:xfrm>
        </p:spPr>
        <p:txBody>
          <a:bodyPr/>
          <a:lstStyle/>
          <a:p>
            <a:r>
              <a:rPr lang="en-GB" dirty="0"/>
              <a:t>Many European nations saw the Classical period as foundational to their own stories:</a:t>
            </a:r>
          </a:p>
          <a:p>
            <a:pPr lvl="1"/>
            <a:r>
              <a:rPr lang="en-GB" dirty="0"/>
              <a:t>John Stuart Mill (1806-1873) suggested “the battle of Marathon, even as an event in British history, is more important than the battle of Hastings” because “the true ancestors of the European nations are not those from whose blood they are sprung, but those from whom they derive the richest portion of their inheritance”.</a:t>
            </a:r>
            <a:endParaRPr lang="en-US" dirty="0"/>
          </a:p>
          <a:p>
            <a:r>
              <a:rPr lang="en-US" dirty="0"/>
              <a:t>But access is inevitably restricted:</a:t>
            </a:r>
          </a:p>
          <a:p>
            <a:pPr lvl="1"/>
            <a:r>
              <a:rPr lang="en-US" dirty="0"/>
              <a:t>Class</a:t>
            </a:r>
          </a:p>
          <a:p>
            <a:pPr lvl="1"/>
            <a:r>
              <a:rPr lang="en-US" dirty="0"/>
              <a:t>Gender</a:t>
            </a:r>
          </a:p>
          <a:p>
            <a:pPr lvl="1"/>
            <a:r>
              <a:rPr lang="en-US" dirty="0"/>
              <a:t>Religious background</a:t>
            </a:r>
          </a:p>
        </p:txBody>
      </p:sp>
      <p:sp>
        <p:nvSpPr>
          <p:cNvPr id="4" name="Slide Number Placeholder 3">
            <a:extLst>
              <a:ext uri="{FF2B5EF4-FFF2-40B4-BE49-F238E27FC236}">
                <a16:creationId xmlns:a16="http://schemas.microsoft.com/office/drawing/2014/main" id="{642143C8-E67C-F65E-806D-02AE59C32652}"/>
              </a:ext>
            </a:extLst>
          </p:cNvPr>
          <p:cNvSpPr>
            <a:spLocks noGrp="1"/>
          </p:cNvSpPr>
          <p:nvPr>
            <p:ph type="sldNum" sz="quarter" idx="10"/>
          </p:nvPr>
        </p:nvSpPr>
        <p:spPr/>
        <p:txBody>
          <a:bodyPr/>
          <a:lstStyle/>
          <a:p>
            <a:pPr>
              <a:defRPr/>
            </a:pPr>
            <a:fld id="{B0B7A185-6B31-4620-BE97-CB1419323BC8}" type="slidenum">
              <a:rPr lang="en-US" altLang="en-US" smtClean="0"/>
              <a:pPr>
                <a:defRPr/>
              </a:pPr>
              <a:t>17</a:t>
            </a:fld>
            <a:endParaRPr lang="en-US" altLang="en-US"/>
          </a:p>
        </p:txBody>
      </p:sp>
    </p:spTree>
    <p:extLst>
      <p:ext uri="{BB962C8B-B14F-4D97-AF65-F5344CB8AC3E}">
        <p14:creationId xmlns:p14="http://schemas.microsoft.com/office/powerpoint/2010/main" val="1116726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CBD4A-DDDC-3562-939B-754DCF3A3CE4}"/>
              </a:ext>
            </a:extLst>
          </p:cNvPr>
          <p:cNvSpPr>
            <a:spLocks noGrp="1"/>
          </p:cNvSpPr>
          <p:nvPr>
            <p:ph idx="1"/>
          </p:nvPr>
        </p:nvSpPr>
        <p:spPr>
          <a:xfrm>
            <a:off x="330200" y="947855"/>
            <a:ext cx="8489950" cy="5217996"/>
          </a:xfrm>
        </p:spPr>
        <p:txBody>
          <a:bodyPr/>
          <a:lstStyle/>
          <a:p>
            <a:r>
              <a:rPr lang="en-GB" dirty="0"/>
              <a:t>Victorian anxieties about:</a:t>
            </a:r>
          </a:p>
          <a:p>
            <a:pPr lvl="1"/>
            <a:r>
              <a:rPr lang="en-GB" dirty="0"/>
              <a:t>The fitness, nobility, or honourability of the age</a:t>
            </a:r>
          </a:p>
          <a:p>
            <a:pPr marL="0" indent="0">
              <a:buNone/>
            </a:pPr>
            <a:br>
              <a:rPr lang="en-GB" sz="2400" dirty="0">
                <a:effectLst/>
                <a:highlight>
                  <a:srgbClr val="FFFFFF"/>
                </a:highlight>
                <a:latin typeface="Arial" panose="020B0604020202020204" pitchFamily="34" charset="0"/>
                <a:cs typeface="Arial" panose="020B0604020202020204" pitchFamily="34" charset="0"/>
              </a:rPr>
            </a:br>
            <a:r>
              <a:rPr lang="en-GB" sz="2400" dirty="0">
                <a:effectLst/>
                <a:highlight>
                  <a:srgbClr val="FFFFFF"/>
                </a:highlight>
                <a:latin typeface="Arial" panose="020B0604020202020204" pitchFamily="34" charset="0"/>
                <a:cs typeface="Arial" panose="020B0604020202020204" pitchFamily="34" charset="0"/>
              </a:rPr>
              <a:t>Action, in those old days, was easy, was voluntary, for the divine worth of human things lay acknowledged. . . . How changed in these new days! . . . Heroic Action is paralysed; for what worth now remains unquestionable with [the youth of these times]? </a:t>
            </a:r>
          </a:p>
          <a:p>
            <a:pPr marL="0" indent="0" algn="r">
              <a:buNone/>
            </a:pPr>
            <a:r>
              <a:rPr lang="en-GB" sz="2400" dirty="0">
                <a:highlight>
                  <a:srgbClr val="FFFFFF"/>
                </a:highlight>
                <a:latin typeface="Arial" panose="020B0604020202020204" pitchFamily="34" charset="0"/>
                <a:cs typeface="Arial" panose="020B0604020202020204" pitchFamily="34" charset="0"/>
              </a:rPr>
              <a:t>Thomas Carlyle</a:t>
            </a:r>
            <a:endParaRPr lang="en-GB" dirty="0"/>
          </a:p>
          <a:p>
            <a:pPr marL="0" indent="0">
              <a:buNone/>
            </a:pPr>
            <a:endParaRPr lang="en-US" dirty="0"/>
          </a:p>
        </p:txBody>
      </p:sp>
      <p:sp>
        <p:nvSpPr>
          <p:cNvPr id="4" name="Slide Number Placeholder 3">
            <a:extLst>
              <a:ext uri="{FF2B5EF4-FFF2-40B4-BE49-F238E27FC236}">
                <a16:creationId xmlns:a16="http://schemas.microsoft.com/office/drawing/2014/main" id="{642143C8-E67C-F65E-806D-02AE59C32652}"/>
              </a:ext>
            </a:extLst>
          </p:cNvPr>
          <p:cNvSpPr>
            <a:spLocks noGrp="1"/>
          </p:cNvSpPr>
          <p:nvPr>
            <p:ph type="sldNum" sz="quarter" idx="10"/>
          </p:nvPr>
        </p:nvSpPr>
        <p:spPr/>
        <p:txBody>
          <a:bodyPr/>
          <a:lstStyle/>
          <a:p>
            <a:pPr>
              <a:defRPr/>
            </a:pPr>
            <a:fld id="{B0B7A185-6B31-4620-BE97-CB1419323BC8}" type="slidenum">
              <a:rPr lang="en-US" altLang="en-US" smtClean="0"/>
              <a:pPr>
                <a:defRPr/>
              </a:pPr>
              <a:t>18</a:t>
            </a:fld>
            <a:endParaRPr lang="en-US" altLang="en-US"/>
          </a:p>
        </p:txBody>
      </p:sp>
    </p:spTree>
    <p:extLst>
      <p:ext uri="{BB962C8B-B14F-4D97-AF65-F5344CB8AC3E}">
        <p14:creationId xmlns:p14="http://schemas.microsoft.com/office/powerpoint/2010/main" val="700269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CBD4A-DDDC-3562-939B-754DCF3A3CE4}"/>
              </a:ext>
            </a:extLst>
          </p:cNvPr>
          <p:cNvSpPr>
            <a:spLocks noGrp="1"/>
          </p:cNvSpPr>
          <p:nvPr>
            <p:ph idx="1"/>
          </p:nvPr>
        </p:nvSpPr>
        <p:spPr>
          <a:xfrm>
            <a:off x="330200" y="947855"/>
            <a:ext cx="8489950" cy="5217996"/>
          </a:xfrm>
        </p:spPr>
        <p:txBody>
          <a:bodyPr/>
          <a:lstStyle/>
          <a:p>
            <a:r>
              <a:rPr lang="en-GB" dirty="0"/>
              <a:t>Strong trend towards increased access: </a:t>
            </a:r>
          </a:p>
          <a:p>
            <a:pPr lvl="1"/>
            <a:r>
              <a:rPr lang="en-GB" dirty="0"/>
              <a:t>To classical education, and plainer translations, to appreciate epic</a:t>
            </a:r>
          </a:p>
          <a:p>
            <a:pPr lvl="1"/>
            <a:r>
              <a:rPr lang="en-GB" dirty="0"/>
              <a:t>To aesthetic education, and public museums and galleries, to appreciate ekphrasis (and the art it describes)</a:t>
            </a:r>
          </a:p>
          <a:p>
            <a:r>
              <a:rPr lang="en-US" dirty="0"/>
              <a:t>Self-taught female (and male) poets translating and imitating Greek classics (epic, but also tragedy)</a:t>
            </a:r>
          </a:p>
          <a:p>
            <a:r>
              <a:rPr lang="en-US" dirty="0"/>
              <a:t>The rise of art history as a discipline, with ekphrasis as a central form</a:t>
            </a:r>
          </a:p>
        </p:txBody>
      </p:sp>
      <p:sp>
        <p:nvSpPr>
          <p:cNvPr id="4" name="Slide Number Placeholder 3">
            <a:extLst>
              <a:ext uri="{FF2B5EF4-FFF2-40B4-BE49-F238E27FC236}">
                <a16:creationId xmlns:a16="http://schemas.microsoft.com/office/drawing/2014/main" id="{642143C8-E67C-F65E-806D-02AE59C32652}"/>
              </a:ext>
            </a:extLst>
          </p:cNvPr>
          <p:cNvSpPr>
            <a:spLocks noGrp="1"/>
          </p:cNvSpPr>
          <p:nvPr>
            <p:ph type="sldNum" sz="quarter" idx="10"/>
          </p:nvPr>
        </p:nvSpPr>
        <p:spPr/>
        <p:txBody>
          <a:bodyPr/>
          <a:lstStyle/>
          <a:p>
            <a:pPr>
              <a:defRPr/>
            </a:pPr>
            <a:fld id="{B0B7A185-6B31-4620-BE97-CB1419323BC8}" type="slidenum">
              <a:rPr lang="en-US" altLang="en-US" smtClean="0"/>
              <a:pPr>
                <a:defRPr/>
              </a:pPr>
              <a:t>19</a:t>
            </a:fld>
            <a:endParaRPr lang="en-US" altLang="en-US"/>
          </a:p>
        </p:txBody>
      </p:sp>
    </p:spTree>
    <p:extLst>
      <p:ext uri="{BB962C8B-B14F-4D97-AF65-F5344CB8AC3E}">
        <p14:creationId xmlns:p14="http://schemas.microsoft.com/office/powerpoint/2010/main" val="4112304181"/>
      </p:ext>
    </p:extLst>
  </p:cSld>
  <p:clrMapOvr>
    <a:masterClrMapping/>
  </p:clrMapOvr>
</p:sld>
</file>

<file path=ppt/theme/theme1.xml><?xml version="1.0" encoding="utf-8"?>
<a:theme xmlns:a="http://schemas.openxmlformats.org/drawingml/2006/main" name="Custom Design">
  <a:themeElements>
    <a:clrScheme name="Custom Design 15">
      <a:dk1>
        <a:srgbClr val="000000"/>
      </a:dk1>
      <a:lt1>
        <a:srgbClr val="FFFFFF"/>
      </a:lt1>
      <a:dk2>
        <a:srgbClr val="5A1B31"/>
      </a:dk2>
      <a:lt2>
        <a:srgbClr val="808080"/>
      </a:lt2>
      <a:accent1>
        <a:srgbClr val="8B5F6E"/>
      </a:accent1>
      <a:accent2>
        <a:srgbClr val="004359"/>
      </a:accent2>
      <a:accent3>
        <a:srgbClr val="FFFFFF"/>
      </a:accent3>
      <a:accent4>
        <a:srgbClr val="000000"/>
      </a:accent4>
      <a:accent5>
        <a:srgbClr val="C4B6BA"/>
      </a:accent5>
      <a:accent6>
        <a:srgbClr val="003C50"/>
      </a:accent6>
      <a:hlink>
        <a:srgbClr val="4B4620"/>
      </a:hlink>
      <a:folHlink>
        <a:srgbClr val="B25D86"/>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4">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5">
        <a:dk1>
          <a:srgbClr val="000000"/>
        </a:dk1>
        <a:lt1>
          <a:srgbClr val="FFFFFF"/>
        </a:lt1>
        <a:dk2>
          <a:srgbClr val="5A1B31"/>
        </a:dk2>
        <a:lt2>
          <a:srgbClr val="808080"/>
        </a:lt2>
        <a:accent1>
          <a:srgbClr val="8B5F6E"/>
        </a:accent1>
        <a:accent2>
          <a:srgbClr val="004359"/>
        </a:accent2>
        <a:accent3>
          <a:srgbClr val="FFFFFF"/>
        </a:accent3>
        <a:accent4>
          <a:srgbClr val="000000"/>
        </a:accent4>
        <a:accent5>
          <a:srgbClr val="C4B6BA"/>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7C22E626B03E4088D25AA3F76A1C0E" ma:contentTypeVersion="13" ma:contentTypeDescription="Create a new document." ma:contentTypeScope="" ma:versionID="072ffd5e8d99f5de06556e3cd2247f70">
  <xsd:schema xmlns:xsd="http://www.w3.org/2001/XMLSchema" xmlns:xs="http://www.w3.org/2001/XMLSchema" xmlns:p="http://schemas.microsoft.com/office/2006/metadata/properties" xmlns:ns2="52f5b426-3a84-4dac-ba5a-14578c2aa3a5" xmlns:ns3="69e7eca3-3654-4a84-a7e1-96bc0089b717" targetNamespace="http://schemas.microsoft.com/office/2006/metadata/properties" ma:root="true" ma:fieldsID="dc3af85cca3c873fcd5d757b4010c8f7" ns2:_="" ns3:_="">
    <xsd:import namespace="52f5b426-3a84-4dac-ba5a-14578c2aa3a5"/>
    <xsd:import namespace="69e7eca3-3654-4a84-a7e1-96bc0089b71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f5b426-3a84-4dac-ba5a-14578c2aa3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79a89b1-2c2c-4f7f-9bd7-7914fb13a02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9e7eca3-3654-4a84-a7e1-96bc0089b71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5e89221-1c6a-4b60-b6af-5bafb2c779a5}" ma:internalName="TaxCatchAll" ma:showField="CatchAllData" ma:web="69e7eca3-3654-4a84-a7e1-96bc0089b7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9e7eca3-3654-4a84-a7e1-96bc0089b717" xsi:nil="true"/>
    <lcf76f155ced4ddcb4097134ff3c332f xmlns="52f5b426-3a84-4dac-ba5a-14578c2aa3a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9977A78-46B9-415A-B66F-22E1721B6C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f5b426-3a84-4dac-ba5a-14578c2aa3a5"/>
    <ds:schemaRef ds:uri="69e7eca3-3654-4a84-a7e1-96bc0089b7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78598B8-5B5B-4938-B997-2556CBC7AA5E}">
  <ds:schemaRefs>
    <ds:schemaRef ds:uri="http://schemas.microsoft.com/sharepoint/v3/contenttype/forms"/>
  </ds:schemaRefs>
</ds:datastoreItem>
</file>

<file path=customXml/itemProps3.xml><?xml version="1.0" encoding="utf-8"?>
<ds:datastoreItem xmlns:ds="http://schemas.openxmlformats.org/officeDocument/2006/customXml" ds:itemID="{8E0FB2C0-10AA-4C32-980E-A8648E5642D9}">
  <ds:schemaRefs>
    <ds:schemaRef ds:uri="http://schemas.microsoft.com/office/2006/documentManagement/types"/>
    <ds:schemaRef ds:uri="http://purl.org/dc/elements/1.1/"/>
    <ds:schemaRef ds:uri="http://www.w3.org/XML/1998/namespace"/>
    <ds:schemaRef ds:uri="http://purl.org/dc/dcmitype/"/>
    <ds:schemaRef ds:uri="69e7eca3-3654-4a84-a7e1-96bc0089b717"/>
    <ds:schemaRef ds:uri="52f5b426-3a84-4dac-ba5a-14578c2aa3a5"/>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2919</TotalTime>
  <Words>1090</Words>
  <Application>Microsoft Macintosh PowerPoint</Application>
  <PresentationFormat>On-screen Show (4:3)</PresentationFormat>
  <Paragraphs>140</Paragraphs>
  <Slides>19</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Custom Design</vt:lpstr>
      <vt:lpstr>Victorian Homer: A Tale of Two Genres</vt:lpstr>
      <vt:lpstr>PowerPoint Presentation</vt:lpstr>
      <vt:lpstr>PowerPoint Presentation</vt:lpstr>
      <vt:lpstr>PowerPoint Presentation</vt:lpstr>
      <vt:lpstr>The Iliad as Origin</vt:lpstr>
      <vt:lpstr>PowerPoint Presentation</vt:lpstr>
      <vt:lpstr>Translation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whom, and for why?</vt:lpstr>
      <vt:lpstr>PowerPoint Presentation</vt:lpstr>
      <vt:lpstr>PowerPoint Presentation</vt:lpstr>
      <vt:lpstr>PowerPoint Presentation</vt:lpstr>
    </vt:vector>
  </TitlesOfParts>
  <Company>UCL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Simon Brown</dc:creator>
  <cp:lastModifiedBy>Gracia, Dominique</cp:lastModifiedBy>
  <cp:revision>67</cp:revision>
  <cp:lastPrinted>2014-09-26T10:11:57Z</cp:lastPrinted>
  <dcterms:created xsi:type="dcterms:W3CDTF">2005-07-13T12:26:50Z</dcterms:created>
  <dcterms:modified xsi:type="dcterms:W3CDTF">2024-07-30T06:37:21Z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0x0101008B7C22E626B03E4088D25AA3F76A1C0E</vt:lpwstr>
  </property>
  <property fmtid="{D5CDD505-2E9C-101B-9397-08002B2CF9AE}" pid="3" name="MediaServiceImageTags">
    <vt:lpwstr/>
  </property>
</Properties>
</file>